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18"/>
  </p:notesMasterIdLst>
  <p:handoutMasterIdLst>
    <p:handoutMasterId r:id="rId119"/>
  </p:handoutMasterIdLst>
  <p:sldIdLst>
    <p:sldId id="256" r:id="rId5"/>
    <p:sldId id="261" r:id="rId6"/>
    <p:sldId id="257" r:id="rId7"/>
    <p:sldId id="416" r:id="rId8"/>
    <p:sldId id="387" r:id="rId9"/>
    <p:sldId id="388" r:id="rId10"/>
    <p:sldId id="262" r:id="rId11"/>
    <p:sldId id="417" r:id="rId12"/>
    <p:sldId id="263" r:id="rId13"/>
    <p:sldId id="264" r:id="rId14"/>
    <p:sldId id="265" r:id="rId15"/>
    <p:sldId id="369" r:id="rId16"/>
    <p:sldId id="390" r:id="rId17"/>
    <p:sldId id="386" r:id="rId18"/>
    <p:sldId id="268" r:id="rId19"/>
    <p:sldId id="269" r:id="rId20"/>
    <p:sldId id="270" r:id="rId21"/>
    <p:sldId id="274" r:id="rId22"/>
    <p:sldId id="275" r:id="rId23"/>
    <p:sldId id="276" r:id="rId24"/>
    <p:sldId id="277" r:id="rId25"/>
    <p:sldId id="278" r:id="rId26"/>
    <p:sldId id="371" r:id="rId27"/>
    <p:sldId id="280" r:id="rId28"/>
    <p:sldId id="281" r:id="rId29"/>
    <p:sldId id="282" r:id="rId30"/>
    <p:sldId id="283" r:id="rId31"/>
    <p:sldId id="284" r:id="rId32"/>
    <p:sldId id="285" r:id="rId33"/>
    <p:sldId id="372" r:id="rId34"/>
    <p:sldId id="287" r:id="rId35"/>
    <p:sldId id="415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8" r:id="rId56"/>
    <p:sldId id="309" r:id="rId57"/>
    <p:sldId id="310" r:id="rId58"/>
    <p:sldId id="373" r:id="rId59"/>
    <p:sldId id="411" r:id="rId60"/>
    <p:sldId id="312" r:id="rId61"/>
    <p:sldId id="313" r:id="rId62"/>
    <p:sldId id="374" r:id="rId63"/>
    <p:sldId id="413" r:id="rId64"/>
    <p:sldId id="315" r:id="rId65"/>
    <p:sldId id="316" r:id="rId66"/>
    <p:sldId id="375" r:id="rId67"/>
    <p:sldId id="318" r:id="rId68"/>
    <p:sldId id="376" r:id="rId69"/>
    <p:sldId id="377" r:id="rId70"/>
    <p:sldId id="378" r:id="rId71"/>
    <p:sldId id="384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412" r:id="rId80"/>
    <p:sldId id="379" r:id="rId81"/>
    <p:sldId id="333" r:id="rId82"/>
    <p:sldId id="334" r:id="rId83"/>
    <p:sldId id="336" r:id="rId84"/>
    <p:sldId id="337" r:id="rId85"/>
    <p:sldId id="380" r:id="rId86"/>
    <p:sldId id="340" r:id="rId87"/>
    <p:sldId id="383" r:id="rId88"/>
    <p:sldId id="341" r:id="rId89"/>
    <p:sldId id="343" r:id="rId90"/>
    <p:sldId id="344" r:id="rId91"/>
    <p:sldId id="345" r:id="rId92"/>
    <p:sldId id="339" r:id="rId93"/>
    <p:sldId id="346" r:id="rId94"/>
    <p:sldId id="410" r:id="rId95"/>
    <p:sldId id="391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89" r:id="rId116"/>
    <p:sldId id="382" r:id="rId11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Footlight MT Light" panose="0204060206030A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Footlight MT Light" panose="0204060206030A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Footlight MT Light" panose="0204060206030A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Footlight MT Light" panose="0204060206030A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Footlight MT Light" panose="0204060206030A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Footlight MT Light" panose="0204060206030A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Footlight MT Light" panose="0204060206030A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Footlight MT Light" panose="0204060206030A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Footlight MT Light" panose="0204060206030A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pos="7227" userDrawn="1">
          <p15:clr>
            <a:srgbClr val="A4A3A4"/>
          </p15:clr>
        </p15:guide>
        <p15:guide id="6" pos="393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orient="horz" pos="1570" userDrawn="1">
          <p15:clr>
            <a:srgbClr val="A4A3A4"/>
          </p15:clr>
        </p15:guide>
        <p15:guide id="9" orient="horz" pos="37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01D"/>
    <a:srgbClr val="0099FF"/>
    <a:srgbClr val="9D1323"/>
    <a:srgbClr val="97B9A8"/>
    <a:srgbClr val="FF7F00"/>
    <a:srgbClr val="57DC58"/>
    <a:srgbClr val="00CCFF"/>
    <a:srgbClr val="FF0000"/>
    <a:srgbClr val="9D0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9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656" y="128"/>
      </p:cViewPr>
      <p:guideLst>
        <p:guide orient="horz" pos="2160"/>
        <p:guide pos="7227"/>
        <p:guide pos="393"/>
        <p:guide pos="3840"/>
        <p:guide orient="horz" pos="1570"/>
        <p:guide orient="horz" pos="37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106"/>
    </p:cViewPr>
  </p:sorterViewPr>
  <p:notesViewPr>
    <p:cSldViewPr snapToGrid="0" showGuides="1">
      <p:cViewPr varScale="1">
        <p:scale>
          <a:sx n="80" d="100"/>
          <a:sy n="80" d="100"/>
        </p:scale>
        <p:origin x="-205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viewProps" Target="view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nl-NL" altLang="nl-NL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endParaRPr lang="nl-NL" altLang="nl-NL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nl-NL" altLang="nl-NL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47E6FC26-B206-47E8-8CD5-B364C6DCEFF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46536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nl-NL" altLang="nl-NL"/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endParaRPr lang="nl-NL" altLang="nl-NL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274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nl-NL" altLang="nl-NL"/>
          </a:p>
        </p:txBody>
      </p:sp>
      <p:sp>
        <p:nvSpPr>
          <p:cNvPr id="274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6E1AA8E4-FE78-4995-A1E3-A6BC1CC02D7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273190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65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6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65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>
              <a:defRPr sz="1600">
                <a:solidFill>
                  <a:schemeClr val="tx1"/>
                </a:solidFill>
                <a:latin typeface="Gill Sans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ill Sans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ill Sans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ill Sans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ill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34" charset="0"/>
              </a:defRPr>
            </a:lvl9pPr>
          </a:lstStyle>
          <a:p>
            <a:pPr algn="r"/>
            <a:fld id="{CA942B86-743F-4DED-B3C4-33E0E635126B}" type="slidenum">
              <a:rPr lang="nl-NL" altLang="nl-NL" sz="1200">
                <a:solidFill>
                  <a:srgbClr val="000000"/>
                </a:solidFill>
                <a:latin typeface="Times" panose="02020603050405020304" pitchFamily="18" charset="0"/>
                <a:ea typeface="ＭＳ Ｐゴシック" panose="020B0600070205080204" pitchFamily="34" charset="-128"/>
              </a:rPr>
              <a:pPr algn="r"/>
              <a:t>16</a:t>
            </a:fld>
            <a:endParaRPr lang="nl-NL" altLang="nl-NL" sz="1200">
              <a:solidFill>
                <a:srgbClr val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/>
          <a:p>
            <a:endParaRPr lang="nl-NL" altLang="nl-NL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89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80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712788"/>
            <a:ext cx="6081712" cy="342106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z="1600" b="1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991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66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98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834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 anchor="b"/>
          <a:lstStyle>
            <a:lvl1pPr>
              <a:defRPr sz="1600">
                <a:solidFill>
                  <a:schemeClr val="tx1"/>
                </a:solidFill>
                <a:latin typeface="Gill Sans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ill Sans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ill Sans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ill Sans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ill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34" charset="0"/>
              </a:defRPr>
            </a:lvl9pPr>
          </a:lstStyle>
          <a:p>
            <a:pPr algn="r"/>
            <a:fld id="{A38233A4-8ADC-4112-85F6-6D7C6757E6FA}" type="slidenum">
              <a:rPr lang="nl-NL" altLang="nl-NL" sz="1200">
                <a:latin typeface="Times" panose="02020603050405020304" pitchFamily="18" charset="0"/>
                <a:ea typeface="ＭＳ Ｐゴシック" panose="020B0600070205080204" pitchFamily="34" charset="-128"/>
              </a:rPr>
              <a:pPr algn="r"/>
              <a:t>71</a:t>
            </a:fld>
            <a:endParaRPr lang="nl-NL" altLang="nl-NL" sz="120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3525" cy="37211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02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45"/>
          <a:stretch/>
        </p:blipFill>
        <p:spPr>
          <a:xfrm>
            <a:off x="0" y="-248783"/>
            <a:ext cx="12219326" cy="3484380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 bwMode="auto">
          <a:xfrm>
            <a:off x="0" y="2734888"/>
            <a:ext cx="12192000" cy="41231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0"/>
            <a:ext cx="12192000" cy="251926"/>
          </a:xfrm>
          <a:prstGeom prst="rect">
            <a:avLst/>
          </a:prstGeom>
          <a:solidFill>
            <a:srgbClr val="F3901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4000" y="3038475"/>
            <a:ext cx="10944000" cy="1981201"/>
          </a:xfrm>
        </p:spPr>
        <p:txBody>
          <a:bodyPr anchor="t" anchorCtr="0"/>
          <a:lstStyle>
            <a:lvl1pPr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titel van de presentatie te bewerken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80" y="6113692"/>
            <a:ext cx="5114920" cy="5361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766" y="6056110"/>
            <a:ext cx="20955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11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 bwMode="auto">
          <a:xfrm>
            <a:off x="0" y="0"/>
            <a:ext cx="12192000" cy="247650"/>
          </a:xfrm>
          <a:prstGeom prst="rect">
            <a:avLst/>
          </a:prstGeom>
          <a:solidFill>
            <a:srgbClr val="FF7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sp>
        <p:nvSpPr>
          <p:cNvPr id="3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241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2838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0112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4867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6867" y="1295400"/>
            <a:ext cx="2296584" cy="50292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767" y="1295400"/>
            <a:ext cx="6692900" cy="50292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8057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767" y="1295400"/>
            <a:ext cx="9192684" cy="762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30767" y="2409826"/>
            <a:ext cx="9192684" cy="3914775"/>
          </a:xfrm>
        </p:spPr>
        <p:txBody>
          <a:bodyPr/>
          <a:lstStyle/>
          <a:p>
            <a:pPr lvl="0"/>
            <a:r>
              <a:rPr lang="nl-NL" noProof="0"/>
              <a:t>Klik op het pictogram als u een tabel wilt toevoegen</a:t>
            </a:r>
            <a:endParaRPr lang="en-US" noProof="0"/>
          </a:p>
        </p:txBody>
      </p:sp>
      <p:sp>
        <p:nvSpPr>
          <p:cNvPr id="4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461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>
          <a:xfrm>
            <a:off x="0" y="234000"/>
            <a:ext cx="12192000" cy="2498003"/>
          </a:xfrm>
          <a:solidFill>
            <a:srgbClr val="F3901D">
              <a:alpha val="50196"/>
            </a:srgbClr>
          </a:solidFill>
        </p:spPr>
        <p:txBody>
          <a:bodyPr/>
          <a:lstStyle>
            <a:lvl1pPr marL="0" indent="0" algn="ctr">
              <a:buNone/>
              <a:defRPr>
                <a:solidFill>
                  <a:srgbClr val="F3901D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0" y="2710801"/>
            <a:ext cx="12192000" cy="4147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0"/>
            <a:ext cx="12192000" cy="232756"/>
          </a:xfrm>
          <a:prstGeom prst="rect">
            <a:avLst/>
          </a:prstGeom>
          <a:solidFill>
            <a:srgbClr val="F3901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4000" y="3038475"/>
            <a:ext cx="10944000" cy="1981201"/>
          </a:xfrm>
        </p:spPr>
        <p:txBody>
          <a:bodyPr anchor="t" anchorCtr="0"/>
          <a:lstStyle>
            <a:lvl1pPr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titel van de presentatie te bewerken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80" y="6113692"/>
            <a:ext cx="5114920" cy="536137"/>
          </a:xfrm>
          <a:prstGeom prst="rect">
            <a:avLst/>
          </a:prstGeom>
        </p:spPr>
      </p:pic>
      <p:pic>
        <p:nvPicPr>
          <p:cNvPr id="10" name="Afbeelding 9" descr="mojoimagealt-4572-alt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5" y="5947964"/>
            <a:ext cx="4564380" cy="867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92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961200"/>
            <a:ext cx="12192000" cy="589680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Klik op het afbeelding symbool en kies je foto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1" y="6029326"/>
            <a:ext cx="12192000" cy="828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143141"/>
            <a:ext cx="11326284" cy="1404140"/>
          </a:xfrm>
          <a:solidFill>
            <a:srgbClr val="F3901D"/>
          </a:solidFill>
        </p:spPr>
        <p:txBody>
          <a:bodyPr lIns="468000" tIns="360000" rIns="468000" bIns="360000" anchor="t">
            <a:spAutoFit/>
          </a:bodyPr>
          <a:lstStyle>
            <a:lvl1pPr algn="l">
              <a:defRPr sz="4400" b="0" cap="all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38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961200"/>
            <a:ext cx="12192000" cy="589680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Klik op het afbeelding symbool en kies je foto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1" y="6029326"/>
            <a:ext cx="12192000" cy="828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418" y="3009901"/>
            <a:ext cx="7249583" cy="2081248"/>
          </a:xfrm>
          <a:solidFill>
            <a:srgbClr val="F3901D"/>
          </a:solidFill>
        </p:spPr>
        <p:txBody>
          <a:bodyPr wrap="square" lIns="468000" tIns="360000" rIns="468000" bIns="360000" anchor="t">
            <a:spAutoFit/>
          </a:bodyPr>
          <a:lstStyle>
            <a:lvl1pPr algn="l">
              <a:defRPr sz="4400" b="0" cap="all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851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8937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767" y="2409826"/>
            <a:ext cx="4493684" cy="3914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7651" y="2409826"/>
            <a:ext cx="4495800" cy="3914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812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0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1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023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797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213" b="31510"/>
          <a:stretch/>
        </p:blipFill>
        <p:spPr>
          <a:xfrm>
            <a:off x="0" y="0"/>
            <a:ext cx="12192000" cy="962202"/>
          </a:xfrm>
          <a:prstGeom prst="rect">
            <a:avLst/>
          </a:prstGeom>
        </p:spPr>
      </p:pic>
      <p:sp>
        <p:nvSpPr>
          <p:cNvPr id="1026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30767" y="1295400"/>
            <a:ext cx="1086273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  <a:endParaRPr lang="en-US" altLang="nl-NL" dirty="0"/>
          </a:p>
        </p:txBody>
      </p:sp>
      <p:sp>
        <p:nvSpPr>
          <p:cNvPr id="1042" name="Rectangle 18"/>
          <p:cNvSpPr>
            <a:spLocks noChangeArrowheads="1"/>
          </p:cNvSpPr>
          <p:nvPr userDrawn="1"/>
        </p:nvSpPr>
        <p:spPr bwMode="auto">
          <a:xfrm>
            <a:off x="4851401" y="1446214"/>
            <a:ext cx="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Footlight MT Light" panose="0204060206030A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Footlight MT Light" panose="0204060206030A020304" pitchFamily="18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Footlight MT Light" panose="0204060206030A020304" pitchFamily="18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Footlight MT Light" panose="0204060206030A020304" pitchFamily="18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Footlight MT Light" panose="0204060206030A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ootlight MT Light" panose="0204060206030A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ootlight MT Light" panose="0204060206030A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ootlight MT Light" panose="0204060206030A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ootlight MT Light" panose="0204060206030A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 sz="1600">
              <a:latin typeface="Gill Sans" panose="020B0602020204020204" pitchFamily="34" charset="0"/>
            </a:endParaRPr>
          </a:p>
        </p:txBody>
      </p:sp>
      <p:sp>
        <p:nvSpPr>
          <p:cNvPr id="1028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0767" y="2409826"/>
            <a:ext cx="10862732" cy="361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 dirty="0"/>
          </a:p>
        </p:txBody>
      </p:sp>
      <p:sp>
        <p:nvSpPr>
          <p:cNvPr id="3" name="Rechthoek 2"/>
          <p:cNvSpPr/>
          <p:nvPr userDrawn="1"/>
        </p:nvSpPr>
        <p:spPr bwMode="auto">
          <a:xfrm>
            <a:off x="0" y="0"/>
            <a:ext cx="12192000" cy="232756"/>
          </a:xfrm>
          <a:prstGeom prst="rect">
            <a:avLst/>
          </a:prstGeom>
          <a:solidFill>
            <a:srgbClr val="F3901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1361442" y="6419453"/>
            <a:ext cx="331215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30766" y="6419453"/>
            <a:ext cx="730676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568DE69-09C3-47BC-8FB2-52F7F7B3022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74" y="6110523"/>
            <a:ext cx="5114925" cy="536137"/>
          </a:xfrm>
          <a:prstGeom prst="rect">
            <a:avLst/>
          </a:prstGeom>
        </p:spPr>
      </p:pic>
      <p:pic>
        <p:nvPicPr>
          <p:cNvPr id="11" name="Afbeelding 10" descr="mojoimagealt-4572-alt"/>
          <p:cNvPicPr/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" y="6212864"/>
            <a:ext cx="4564380" cy="86759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52" r:id="rId3"/>
    <p:sldLayoutId id="2147483665" r:id="rId4"/>
    <p:sldLayoutId id="2147483651" r:id="rId5"/>
    <p:sldLayoutId id="2147483663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D0500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D0500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D0500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D0500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D0500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D0500"/>
          </a:solidFill>
          <a:latin typeface="Arial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D0500"/>
          </a:solidFill>
          <a:latin typeface="Arial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D0500"/>
          </a:solidFill>
          <a:latin typeface="Arial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D0500"/>
          </a:solidFill>
          <a:latin typeface="Arial" pitchFamily="-112" charset="0"/>
        </a:defRPr>
      </a:lvl9pPr>
    </p:titleStyle>
    <p:bodyStyle>
      <a:lvl1pPr marL="357188" indent="-3571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9D0500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14375" indent="-3571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9D0500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65" charset="-128"/>
        </a:defRPr>
      </a:lvl2pPr>
      <a:lvl3pPr marL="1071563" indent="-3571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9D0500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65" charset="-128"/>
        </a:defRPr>
      </a:lvl3pPr>
      <a:lvl4pPr marL="1438275" indent="-3571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9D0500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65" charset="-128"/>
        </a:defRPr>
      </a:lvl4pPr>
      <a:lvl5pPr marL="1795463" indent="-3571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9D0500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65" charset="-128"/>
        </a:defRPr>
      </a:lvl5pPr>
      <a:lvl6pPr marL="24384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9D0500"/>
        </a:buClr>
        <a:buFont typeface="Times" pitchFamily="-112" charset="0"/>
        <a:buBlip>
          <a:blip r:embed="rId20"/>
        </a:buBlip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8956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9D0500"/>
        </a:buClr>
        <a:buFont typeface="Times" pitchFamily="-112" charset="0"/>
        <a:buBlip>
          <a:blip r:embed="rId20"/>
        </a:buBlip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3528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9D0500"/>
        </a:buClr>
        <a:buFont typeface="Times" pitchFamily="-112" charset="0"/>
        <a:buBlip>
          <a:blip r:embed="rId20"/>
        </a:buBlip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100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9D0500"/>
        </a:buClr>
        <a:buFont typeface="Times" pitchFamily="-112" charset="0"/>
        <a:buBlip>
          <a:blip r:embed="rId20"/>
        </a:buBlip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file:///C:\Users\Mario\Desktop\Filmpjes\muziek\YouTube%20-%20HEATHER%20SMALL%20Proud%20(LONDON%202012).AV.flv.wmv" TargetMode="External"/><Relationship Id="rId1" Type="http://schemas.microsoft.com/office/2007/relationships/media" Target="file:///C:\Users\Mario\Desktop\Filmpjes\muziek\YouTube%20-%20HEATHER%20SMALL%20Proud%20(LONDON%202012).AV.flv.wmv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1.png"/><Relationship Id="rId2" Type="http://schemas.openxmlformats.org/officeDocument/2006/relationships/video" Target="file:///C:\Users\Mario\Desktop\Filmpjes\Best%20practices%20Intenza\PWC%201%20NOV%202011%202.mp4" TargetMode="External"/><Relationship Id="rId1" Type="http://schemas.microsoft.com/office/2007/relationships/media" Target="file:///C:\Users\Mario\Desktop\Filmpjes\Best%20practices%20Intenza\PWC%201%20NOV%202011%202.mp4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file:///C:\Users\Mario\Desktop\Filmpjes\muziek\YouTube%20-%20HEATHER%20SMALL%20Proud%20(LONDON%202012).AV.flv.wmv" TargetMode="External"/><Relationship Id="rId1" Type="http://schemas.microsoft.com/office/2007/relationships/media" Target="file:///C:\Users\Mario\Desktop\Filmpjes\muziek\YouTube%20-%20HEATHER%20SMALL%20Proud%20(LONDON%202012).AV.flv.wmv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1.png"/><Relationship Id="rId2" Type="http://schemas.openxmlformats.org/officeDocument/2006/relationships/video" Target="file:///C:\Users\Mario\Desktop\Filmpjes\Best%20practices%20Intenza\PWC%201%20NOV%202011%202.mp4" TargetMode="External"/><Relationship Id="rId1" Type="http://schemas.microsoft.com/office/2007/relationships/media" Target="file:///C:\Users\Mario\Desktop\Filmpjes\Best%20practices%20Intenza\PWC%201%20NOV%202011%202.mp4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file:///C:\Users\Mario\Desktop\Filmpjes\De%20vertrouwensval.mp4" TargetMode="External"/><Relationship Id="rId1" Type="http://schemas.microsoft.com/office/2007/relationships/media" Target="file:///C:\Users\Mario\Desktop\Filmpjes\De%20vertrouwensval.mp4" TargetMode="External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file:///C:\Users\Mario\Desktop\Filmpjes\De%20vertrouwensval.mp4" TargetMode="External"/><Relationship Id="rId1" Type="http://schemas.microsoft.com/office/2007/relationships/media" Target="file:///C:\Users\Mario\Desktop\Filmpjes\De%20vertrouwensval.mp4" TargetMode="Externa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4950" dirty="0"/>
              <a:t>                      W E L K O M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YouTube - HEATHER SMALL Proud (LONDON 2012).AV.fl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93" y="2409826"/>
            <a:ext cx="5665279" cy="361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3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Mijn toppers</a:t>
            </a:r>
          </a:p>
        </p:txBody>
      </p:sp>
      <p:pic>
        <p:nvPicPr>
          <p:cNvPr id="12291" name="E9F3E63D-E1BF-4F8A-82EE-DD750B1F7282" descr="E9F3E63D-E1BF-4F8A-82EE-DD750B1F728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08" y="2449876"/>
            <a:ext cx="4575547" cy="3431661"/>
          </a:xfrm>
        </p:spPr>
      </p:pic>
      <p:pic>
        <p:nvPicPr>
          <p:cNvPr id="12292" name="AEAE31F7-7A68-4069-971D-597CB8D618DF" descr="AEAE31F7-7A68-4069-971D-597CB8D618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31" y="2445127"/>
            <a:ext cx="2577702" cy="343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7395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00:10</a:t>
            </a:r>
          </a:p>
        </p:txBody>
      </p:sp>
      <p:pic>
        <p:nvPicPr>
          <p:cNvPr id="113667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3B3AEF5-CAD6-423C-B3F2-A6F2F40FCA0B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3760234659"/>
      </p:ext>
    </p:extLst>
  </p:cSld>
  <p:clrMapOvr>
    <a:masterClrMapping/>
  </p:clrMapOvr>
  <p:transition advClick="0" advTm="1000">
    <p:wipe dir="d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00:09</a:t>
            </a:r>
          </a:p>
        </p:txBody>
      </p:sp>
      <p:pic>
        <p:nvPicPr>
          <p:cNvPr id="114691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659BE66-CDEE-490D-AE11-3FB8D2933C0E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>
                <a:latin typeface="+mn-lt"/>
              </a:rPr>
              <a:t>Bepaal waarmee </a:t>
            </a:r>
            <a:r>
              <a:rPr lang="nl-NL" altLang="nl-NL" dirty="0">
                <a:latin typeface="+mn-lt"/>
              </a:rPr>
              <a:t>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852573970"/>
      </p:ext>
    </p:extLst>
  </p:cSld>
  <p:clrMapOvr>
    <a:masterClrMapping/>
  </p:clrMapOvr>
  <p:transition advClick="0" advTm="1000">
    <p:wipe dir="d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00:08</a:t>
            </a:r>
          </a:p>
        </p:txBody>
      </p:sp>
      <p:pic>
        <p:nvPicPr>
          <p:cNvPr id="115715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C5A9851-C4B7-4DCB-A968-452663A86B52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2425661842"/>
      </p:ext>
    </p:extLst>
  </p:cSld>
  <p:clrMapOvr>
    <a:masterClrMapping/>
  </p:clrMapOvr>
  <p:transition advClick="0" advTm="1000">
    <p:wipe dir="d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00:07</a:t>
            </a:r>
          </a:p>
        </p:txBody>
      </p:sp>
      <p:pic>
        <p:nvPicPr>
          <p:cNvPr id="116739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B70A98B-0151-495C-B7C6-7B3646A89FE0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1860590903"/>
      </p:ext>
    </p:extLst>
  </p:cSld>
  <p:clrMapOvr>
    <a:masterClrMapping/>
  </p:clrMapOvr>
  <p:transition advClick="0" advTm="1000">
    <p:wipe dir="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 dirty="0">
                <a:solidFill>
                  <a:schemeClr val="tx1"/>
                </a:solidFill>
              </a:rPr>
              <a:t>00:06</a:t>
            </a:r>
          </a:p>
        </p:txBody>
      </p:sp>
      <p:pic>
        <p:nvPicPr>
          <p:cNvPr id="117763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9EF0D01-836F-44CE-B95B-B452FC22CB85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1615387812"/>
      </p:ext>
    </p:extLst>
  </p:cSld>
  <p:clrMapOvr>
    <a:masterClrMapping/>
  </p:clrMapOvr>
  <p:transition advClick="0" advTm="1000">
    <p:wipe dir="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00:05</a:t>
            </a:r>
          </a:p>
        </p:txBody>
      </p:sp>
      <p:pic>
        <p:nvPicPr>
          <p:cNvPr id="118787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191DB00-A92F-48F9-A00C-59E25E105FC0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1366818667"/>
      </p:ext>
    </p:extLst>
  </p:cSld>
  <p:clrMapOvr>
    <a:masterClrMapping/>
  </p:clrMapOvr>
  <p:transition advClick="0" advTm="1000">
    <p:wipe dir="d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00:04</a:t>
            </a:r>
          </a:p>
        </p:txBody>
      </p:sp>
      <p:pic>
        <p:nvPicPr>
          <p:cNvPr id="119811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75139BE-CA2E-46B9-ACA6-98D627C3B1CB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1944462400"/>
      </p:ext>
    </p:extLst>
  </p:cSld>
  <p:clrMapOvr>
    <a:masterClrMapping/>
  </p:clrMapOvr>
  <p:transition advClick="0" advTm="1000">
    <p:wipe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 dirty="0">
                <a:solidFill>
                  <a:schemeClr val="tx1"/>
                </a:solidFill>
              </a:rPr>
              <a:t>00:03</a:t>
            </a:r>
          </a:p>
        </p:txBody>
      </p:sp>
      <p:pic>
        <p:nvPicPr>
          <p:cNvPr id="120835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64CBBAF8-5307-49F8-B7D3-2543AB7A32B8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820412926"/>
      </p:ext>
    </p:extLst>
  </p:cSld>
  <p:clrMapOvr>
    <a:masterClrMapping/>
  </p:clrMapOvr>
  <p:transition advClick="0" advTm="1000">
    <p:wipe dir="d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 dirty="0">
                <a:solidFill>
                  <a:schemeClr val="tx1"/>
                </a:solidFill>
              </a:rPr>
              <a:t>00:02</a:t>
            </a:r>
          </a:p>
        </p:txBody>
      </p:sp>
      <p:pic>
        <p:nvPicPr>
          <p:cNvPr id="121859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212D355-4EDA-4331-B85E-182EC44581BA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532954317"/>
      </p:ext>
    </p:extLst>
  </p:cSld>
  <p:clrMapOvr>
    <a:masterClrMapping/>
  </p:clrMapOvr>
  <p:transition advClick="0" advTm="1000">
    <p:wipe dir="d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00:01</a:t>
            </a:r>
          </a:p>
        </p:txBody>
      </p:sp>
      <p:pic>
        <p:nvPicPr>
          <p:cNvPr id="122883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1681FC25-808D-42F8-9DD5-40B30022C050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3931720691"/>
      </p:ext>
    </p:extLst>
  </p:cSld>
  <p:clrMapOvr>
    <a:masterClrMapping/>
  </p:clrMapOvr>
  <p:transition advClick="0" advTm="1000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grpSp>
        <p:nvGrpSpPr>
          <p:cNvPr id="13315" name="Groep 28"/>
          <p:cNvGrpSpPr>
            <a:grpSpLocks/>
          </p:cNvGrpSpPr>
          <p:nvPr/>
        </p:nvGrpSpPr>
        <p:grpSpPr bwMode="auto">
          <a:xfrm>
            <a:off x="1070175" y="-387179"/>
            <a:ext cx="10256108" cy="6224389"/>
            <a:chOff x="0" y="238125"/>
            <a:chExt cx="9225031" cy="2762271"/>
          </a:xfrm>
        </p:grpSpPr>
        <p:sp>
          <p:nvSpPr>
            <p:cNvPr id="13316" name="Rechthoek 10"/>
            <p:cNvSpPr>
              <a:spLocks noChangeArrowheads="1"/>
            </p:cNvSpPr>
            <p:nvPr/>
          </p:nvSpPr>
          <p:spPr bwMode="auto">
            <a:xfrm>
              <a:off x="0" y="238125"/>
              <a:ext cx="9225031" cy="2564848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endParaRPr lang="nl-NL" altLang="nl-NL" sz="1200">
                <a:solidFill>
                  <a:schemeClr val="tx1"/>
                </a:solidFill>
                <a:latin typeface="Footlight MT Light" panose="0204060206030A020304" pitchFamily="18" charset="0"/>
              </a:endParaRPr>
            </a:p>
          </p:txBody>
        </p:sp>
        <p:grpSp>
          <p:nvGrpSpPr>
            <p:cNvPr id="13317" name="Groep 26"/>
            <p:cNvGrpSpPr>
              <a:grpSpLocks/>
            </p:cNvGrpSpPr>
            <p:nvPr/>
          </p:nvGrpSpPr>
          <p:grpSpPr bwMode="auto">
            <a:xfrm>
              <a:off x="357158" y="500042"/>
              <a:ext cx="3929090" cy="2000264"/>
              <a:chOff x="357158" y="500042"/>
              <a:chExt cx="3929090" cy="2000264"/>
            </a:xfrm>
          </p:grpSpPr>
          <p:sp>
            <p:nvSpPr>
              <p:cNvPr id="13324" name="Ovaal 6"/>
              <p:cNvSpPr>
                <a:spLocks noChangeArrowheads="1"/>
              </p:cNvSpPr>
              <p:nvPr/>
            </p:nvSpPr>
            <p:spPr bwMode="auto">
              <a:xfrm>
                <a:off x="357158" y="500042"/>
                <a:ext cx="3929090" cy="2000264"/>
              </a:xfrm>
              <a:prstGeom prst="ellipse">
                <a:avLst/>
              </a:prstGeom>
              <a:noFill/>
              <a:ln w="85725">
                <a:solidFill>
                  <a:srgbClr val="F7941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nl-NL" altLang="nl-NL" sz="1200">
                  <a:solidFill>
                    <a:schemeClr val="tx1"/>
                  </a:solidFill>
                  <a:latin typeface="Footlight MT Light" panose="0204060206030A020304" pitchFamily="18" charset="0"/>
                </a:endParaRPr>
              </a:p>
            </p:txBody>
          </p:sp>
          <p:sp>
            <p:nvSpPr>
              <p:cNvPr id="13325" name="Ovaal 7"/>
              <p:cNvSpPr>
                <a:spLocks noChangeArrowheads="1"/>
              </p:cNvSpPr>
              <p:nvPr/>
            </p:nvSpPr>
            <p:spPr bwMode="auto">
              <a:xfrm>
                <a:off x="1357290" y="1071546"/>
                <a:ext cx="714380" cy="357190"/>
              </a:xfrm>
              <a:prstGeom prst="ellipse">
                <a:avLst/>
              </a:prstGeom>
              <a:solidFill>
                <a:srgbClr val="F7941E"/>
              </a:solidFill>
              <a:ln w="9525">
                <a:solidFill>
                  <a:srgbClr val="F7941E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nl-NL" altLang="nl-NL" sz="1200">
                  <a:solidFill>
                    <a:schemeClr val="tx1"/>
                  </a:solidFill>
                  <a:latin typeface="Footlight MT Light" panose="0204060206030A020304" pitchFamily="18" charset="0"/>
                </a:endParaRPr>
              </a:p>
            </p:txBody>
          </p:sp>
          <p:sp>
            <p:nvSpPr>
              <p:cNvPr id="13326" name="Ovaal 8"/>
              <p:cNvSpPr>
                <a:spLocks noChangeArrowheads="1"/>
              </p:cNvSpPr>
              <p:nvPr/>
            </p:nvSpPr>
            <p:spPr bwMode="auto">
              <a:xfrm>
                <a:off x="2571736" y="1071546"/>
                <a:ext cx="714380" cy="357190"/>
              </a:xfrm>
              <a:prstGeom prst="ellipse">
                <a:avLst/>
              </a:prstGeom>
              <a:solidFill>
                <a:srgbClr val="F7941E"/>
              </a:solidFill>
              <a:ln w="9525">
                <a:solidFill>
                  <a:srgbClr val="F7941E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nl-NL" altLang="nl-NL" sz="1200">
                  <a:solidFill>
                    <a:schemeClr val="tx1"/>
                  </a:solidFill>
                  <a:latin typeface="Footlight MT Light" panose="0204060206030A020304" pitchFamily="18" charset="0"/>
                </a:endParaRPr>
              </a:p>
            </p:txBody>
          </p:sp>
          <p:sp>
            <p:nvSpPr>
              <p:cNvPr id="10" name="Boog 9"/>
              <p:cNvSpPr/>
              <p:nvPr/>
            </p:nvSpPr>
            <p:spPr bwMode="auto">
              <a:xfrm flipV="1">
                <a:off x="1143000" y="1214458"/>
                <a:ext cx="2286000" cy="1000381"/>
              </a:xfrm>
              <a:prstGeom prst="arc">
                <a:avLst>
                  <a:gd name="adj1" fmla="val 10902477"/>
                  <a:gd name="adj2" fmla="val 0"/>
                </a:avLst>
              </a:prstGeom>
              <a:noFill/>
              <a:ln w="85725" cap="flat" cmpd="sng" algn="ctr">
                <a:solidFill>
                  <a:srgbClr val="F7941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defRPr/>
                </a:pPr>
                <a:endParaRPr lang="nl-NL" sz="1200">
                  <a:latin typeface="Gill Sans" pitchFamily="-60" charset="0"/>
                </a:endParaRPr>
              </a:p>
            </p:txBody>
          </p:sp>
        </p:grpSp>
        <p:grpSp>
          <p:nvGrpSpPr>
            <p:cNvPr id="13318" name="Groep 27"/>
            <p:cNvGrpSpPr>
              <a:grpSpLocks/>
            </p:cNvGrpSpPr>
            <p:nvPr/>
          </p:nvGrpSpPr>
          <p:grpSpPr bwMode="auto">
            <a:xfrm>
              <a:off x="4786314" y="500042"/>
              <a:ext cx="3929090" cy="2500354"/>
              <a:chOff x="4786314" y="500042"/>
              <a:chExt cx="3929090" cy="2500354"/>
            </a:xfrm>
          </p:grpSpPr>
          <p:sp>
            <p:nvSpPr>
              <p:cNvPr id="13319" name="Ovaal 13"/>
              <p:cNvSpPr>
                <a:spLocks noChangeArrowheads="1"/>
              </p:cNvSpPr>
              <p:nvPr/>
            </p:nvSpPr>
            <p:spPr bwMode="auto">
              <a:xfrm>
                <a:off x="4786314" y="500042"/>
                <a:ext cx="3929090" cy="2000264"/>
              </a:xfrm>
              <a:prstGeom prst="ellipse">
                <a:avLst/>
              </a:prstGeom>
              <a:noFill/>
              <a:ln w="85725">
                <a:solidFill>
                  <a:srgbClr val="9D05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nl-NL" altLang="nl-NL" sz="1200">
                  <a:solidFill>
                    <a:schemeClr val="tx1"/>
                  </a:solidFill>
                  <a:latin typeface="Footlight MT Light" panose="0204060206030A020304" pitchFamily="18" charset="0"/>
                </a:endParaRPr>
              </a:p>
            </p:txBody>
          </p:sp>
          <p:sp>
            <p:nvSpPr>
              <p:cNvPr id="13320" name="Ovaal 14"/>
              <p:cNvSpPr>
                <a:spLocks noChangeArrowheads="1"/>
              </p:cNvSpPr>
              <p:nvPr/>
            </p:nvSpPr>
            <p:spPr bwMode="auto">
              <a:xfrm>
                <a:off x="5786446" y="1071546"/>
                <a:ext cx="714380" cy="357190"/>
              </a:xfrm>
              <a:prstGeom prst="ellipse">
                <a:avLst/>
              </a:prstGeom>
              <a:solidFill>
                <a:srgbClr val="9D0500"/>
              </a:solidFill>
              <a:ln w="9525">
                <a:solidFill>
                  <a:srgbClr val="9D05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nl-NL" altLang="nl-NL" sz="1200">
                  <a:solidFill>
                    <a:schemeClr val="tx1"/>
                  </a:solidFill>
                  <a:latin typeface="Footlight MT Light" panose="0204060206030A020304" pitchFamily="18" charset="0"/>
                </a:endParaRPr>
              </a:p>
            </p:txBody>
          </p:sp>
          <p:sp>
            <p:nvSpPr>
              <p:cNvPr id="13321" name="Ovaal 15"/>
              <p:cNvSpPr>
                <a:spLocks noChangeArrowheads="1"/>
              </p:cNvSpPr>
              <p:nvPr/>
            </p:nvSpPr>
            <p:spPr bwMode="auto">
              <a:xfrm>
                <a:off x="7000892" y="1071546"/>
                <a:ext cx="714380" cy="357190"/>
              </a:xfrm>
              <a:prstGeom prst="ellipse">
                <a:avLst/>
              </a:prstGeom>
              <a:solidFill>
                <a:srgbClr val="9D0500"/>
              </a:solidFill>
              <a:ln w="9525">
                <a:solidFill>
                  <a:srgbClr val="9D05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D0500"/>
                  </a:buClr>
                  <a:buFont typeface="Times" panose="02020603050405020304" pitchFamily="18" charset="0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nl-NL" altLang="nl-NL" sz="1200">
                  <a:solidFill>
                    <a:schemeClr val="tx1"/>
                  </a:solidFill>
                  <a:latin typeface="Footlight MT Light" panose="0204060206030A020304" pitchFamily="18" charset="0"/>
                </a:endParaRPr>
              </a:p>
            </p:txBody>
          </p:sp>
          <p:sp>
            <p:nvSpPr>
              <p:cNvPr id="17" name="Boog 16"/>
              <p:cNvSpPr/>
              <p:nvPr/>
            </p:nvSpPr>
            <p:spPr bwMode="auto">
              <a:xfrm>
                <a:off x="5644342" y="2000014"/>
                <a:ext cx="2286000" cy="1000382"/>
              </a:xfrm>
              <a:prstGeom prst="arc">
                <a:avLst>
                  <a:gd name="adj1" fmla="val 12252526"/>
                  <a:gd name="adj2" fmla="val 20186050"/>
                </a:avLst>
              </a:prstGeom>
              <a:noFill/>
              <a:ln w="85725" cap="flat" cmpd="sng" algn="ctr">
                <a:solidFill>
                  <a:srgbClr val="9D05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defRPr/>
                </a:pPr>
                <a:endParaRPr lang="nl-NL" sz="1200">
                  <a:latin typeface="Gill Sans" pitchFamily="-60" charset="0"/>
                </a:endParaRPr>
              </a:p>
            </p:txBody>
          </p:sp>
          <p:sp>
            <p:nvSpPr>
              <p:cNvPr id="18" name="Traan 17"/>
              <p:cNvSpPr>
                <a:spLocks noChangeAspect="1"/>
              </p:cNvSpPr>
              <p:nvPr/>
            </p:nvSpPr>
            <p:spPr bwMode="auto">
              <a:xfrm rot="18900000">
                <a:off x="6186747" y="1531887"/>
                <a:ext cx="209897" cy="210017"/>
              </a:xfrm>
              <a:prstGeom prst="teardrop">
                <a:avLst/>
              </a:prstGeom>
              <a:noFill/>
              <a:ln w="28575" cap="flat" cmpd="sng" algn="ctr">
                <a:solidFill>
                  <a:srgbClr val="9D05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defRPr/>
                </a:pPr>
                <a:endParaRPr lang="nl-NL" sz="1200">
                  <a:latin typeface="Gill Sans" pitchFamily="-60" charset="0"/>
                </a:endParaRPr>
              </a:p>
            </p:txBody>
          </p:sp>
        </p:grp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1" y="4143141"/>
            <a:ext cx="11326284" cy="2081248"/>
          </a:xfrm>
        </p:spPr>
        <p:txBody>
          <a:bodyPr/>
          <a:lstStyle/>
          <a:p>
            <a:pPr>
              <a:defRPr/>
            </a:pPr>
            <a:r>
              <a:rPr lang="nl-NL" dirty="0"/>
              <a:t>Optimisten en pessimisten </a:t>
            </a:r>
            <a:br>
              <a:rPr lang="nl-NL" dirty="0"/>
            </a:br>
            <a:r>
              <a:rPr lang="nl-NL" dirty="0"/>
              <a:t>krijgen beiden gelijk</a:t>
            </a:r>
          </a:p>
        </p:txBody>
      </p:sp>
    </p:spTree>
    <p:extLst>
      <p:ext uri="{BB962C8B-B14F-4D97-AF65-F5344CB8AC3E}">
        <p14:creationId xmlns:p14="http://schemas.microsoft.com/office/powerpoint/2010/main" val="6029894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00:00</a:t>
            </a:r>
          </a:p>
        </p:txBody>
      </p:sp>
      <p:pic>
        <p:nvPicPr>
          <p:cNvPr id="123907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C9C0374-AE52-4EF4-A250-7A9D4FB514C9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3864854357"/>
      </p:ext>
    </p:extLst>
  </p:cSld>
  <p:clrMapOvr>
    <a:masterClrMapping/>
  </p:clrMapOvr>
  <p:transition advClick="0" advTm="1000">
    <p:wipe dir="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00:00</a:t>
            </a:r>
          </a:p>
        </p:txBody>
      </p:sp>
      <p:pic>
        <p:nvPicPr>
          <p:cNvPr id="124931" name="Picture 4" descr="ANd9GcQy9B1nIzcFEb1A2tSJLxrjlwp73Exyx_LuF6kyLpOsf55GeXc3w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WC 1 NOV 2011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919" y="5156598"/>
            <a:ext cx="1997869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6BB81FB-B5A0-47CF-ADF6-C85727C3E953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4054543963"/>
      </p:ext>
    </p:extLst>
  </p:cSld>
  <p:clrMapOvr>
    <a:masterClrMapping/>
  </p:clrMapOvr>
  <p:transition advClick="0" advTm="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90CFB3C-DDDF-40F3-BEB6-B8EA322F0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421C4CE-9346-4A95-9AE2-C8DDD3C6B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68DE69-09C3-47BC-8FB2-52F7F7B3022A}" type="slidenum">
              <a:rPr lang="nl-NL" smtClean="0"/>
              <a:pPr/>
              <a:t>112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A5CE1DE-7B1E-40CF-AFC0-367BE5A93998}"/>
              </a:ext>
            </a:extLst>
          </p:cNvPr>
          <p:cNvSpPr txBox="1"/>
          <p:nvPr/>
        </p:nvSpPr>
        <p:spPr>
          <a:xfrm>
            <a:off x="1037492" y="1995854"/>
            <a:ext cx="1033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i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www.intenza.nl/presentatie-downloaden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01F9940-A064-4568-A723-EA67F8468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234" y="2816319"/>
            <a:ext cx="3429000" cy="316460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AFEDA0C-6C77-4439-B187-414A08877BFA}"/>
              </a:ext>
            </a:extLst>
          </p:cNvPr>
          <p:cNvSpPr txBox="1">
            <a:spLocks/>
          </p:cNvSpPr>
          <p:nvPr/>
        </p:nvSpPr>
        <p:spPr>
          <a:xfrm>
            <a:off x="630767" y="1295400"/>
            <a:ext cx="10862732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D05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D0500"/>
                </a:solidFill>
                <a:latin typeface="Arial" pitchFamily="-112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D0500"/>
                </a:solidFill>
                <a:latin typeface="Arial" pitchFamily="-112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D0500"/>
                </a:solidFill>
                <a:latin typeface="Arial" pitchFamily="-112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D0500"/>
                </a:solidFill>
                <a:latin typeface="Arial" pitchFamily="-112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D0500"/>
                </a:solidFill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D0500"/>
                </a:solidFill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D0500"/>
                </a:solidFill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D0500"/>
                </a:solidFill>
                <a:latin typeface="Arial" pitchFamily="-112" charset="0"/>
              </a:defRPr>
            </a:lvl9pPr>
          </a:lstStyle>
          <a:p>
            <a:r>
              <a:rPr lang="nl-NL" kern="0" dirty="0"/>
              <a:t>Sheets per direct beschikbaar</a:t>
            </a:r>
          </a:p>
        </p:txBody>
      </p:sp>
    </p:spTree>
    <p:extLst>
      <p:ext uri="{BB962C8B-B14F-4D97-AF65-F5344CB8AC3E}">
        <p14:creationId xmlns:p14="http://schemas.microsoft.com/office/powerpoint/2010/main" val="13207414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4950" dirty="0"/>
              <a:t>SUCCES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YouTube - HEATHER SMALL Proud (LONDON 2012).AV.fl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93" y="2409826"/>
            <a:ext cx="5665279" cy="361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34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Table Placeholder 3" descr="shutterstock_21998347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9" b="17709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4349087"/>
            <a:ext cx="11326284" cy="2081248"/>
          </a:xfrm>
        </p:spPr>
        <p:txBody>
          <a:bodyPr/>
          <a:lstStyle/>
          <a:p>
            <a:pPr>
              <a:spcAft>
                <a:spcPts val="4950"/>
              </a:spcAft>
            </a:pPr>
            <a:r>
              <a:rPr lang="nl-NL" altLang="nl-NL" dirty="0">
                <a:cs typeface="Arial" panose="020B0604020202020204" pitchFamily="34" charset="0"/>
              </a:rPr>
              <a:t>Gedrag is </a:t>
            </a:r>
            <a:r>
              <a:rPr lang="nl-NL" altLang="nl-NL" b="1" i="1" dirty="0">
                <a:cs typeface="Arial" panose="020B0604020202020204" pitchFamily="34" charset="0"/>
              </a:rPr>
              <a:t>dé</a:t>
            </a:r>
            <a:r>
              <a:rPr lang="nl-NL" altLang="nl-NL" dirty="0">
                <a:cs typeface="Arial" panose="020B0604020202020204" pitchFamily="34" charset="0"/>
              </a:rPr>
              <a:t> succesfactor om ambities waar te maken!</a:t>
            </a:r>
            <a:endParaRPr lang="en-GB" altLang="nl-NL" sz="4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58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Regie op ENERGIE</a:t>
            </a:r>
            <a:endParaRPr lang="nl-NL" alt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E</a:t>
            </a:r>
            <a:r>
              <a:rPr lang="en-US" altLang="nl-NL" dirty="0"/>
              <a:t>	</a:t>
            </a:r>
            <a:r>
              <a:rPr lang="en-US" altLang="nl-NL" dirty="0" err="1"/>
              <a:t>eerst</a:t>
            </a:r>
            <a:r>
              <a:rPr lang="en-US" altLang="nl-NL" dirty="0"/>
              <a:t> </a:t>
            </a:r>
            <a:r>
              <a:rPr lang="en-US" altLang="nl-NL" dirty="0" err="1"/>
              <a:t>iets</a:t>
            </a:r>
            <a:r>
              <a:rPr lang="en-US" altLang="nl-NL" dirty="0"/>
              <a:t> over </a:t>
            </a:r>
            <a:r>
              <a:rPr lang="en-US" altLang="nl-NL" dirty="0" err="1"/>
              <a:t>gedrag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N</a:t>
            </a:r>
            <a:r>
              <a:rPr lang="en-US" altLang="nl-NL" dirty="0"/>
              <a:t>	</a:t>
            </a:r>
            <a:r>
              <a:rPr lang="en-US" altLang="nl-NL" dirty="0" err="1"/>
              <a:t>naar</a:t>
            </a:r>
            <a:r>
              <a:rPr lang="en-US" altLang="nl-NL" dirty="0"/>
              <a:t> </a:t>
            </a:r>
            <a:r>
              <a:rPr lang="en-US" altLang="nl-NL" dirty="0" err="1"/>
              <a:t>voren</a:t>
            </a:r>
            <a:r>
              <a:rPr lang="en-US" altLang="nl-NL" dirty="0"/>
              <a:t> </a:t>
            </a:r>
            <a:r>
              <a:rPr lang="en-US" altLang="nl-NL" dirty="0" err="1"/>
              <a:t>kijken</a:t>
            </a:r>
            <a:r>
              <a:rPr lang="en-US" altLang="nl-NL" dirty="0"/>
              <a:t> </a:t>
            </a:r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E</a:t>
            </a:r>
            <a:r>
              <a:rPr lang="en-US" altLang="nl-NL" dirty="0"/>
              <a:t>	</a:t>
            </a:r>
            <a:r>
              <a:rPr lang="en-US" altLang="nl-NL" dirty="0" err="1"/>
              <a:t>eerste</a:t>
            </a:r>
            <a:r>
              <a:rPr lang="en-US" altLang="nl-NL" dirty="0"/>
              <a:t> </a:t>
            </a:r>
            <a:r>
              <a:rPr lang="en-US" altLang="nl-NL" dirty="0" err="1"/>
              <a:t>stappen</a:t>
            </a:r>
            <a:r>
              <a:rPr lang="en-US" altLang="nl-NL" dirty="0"/>
              <a:t> </a:t>
            </a:r>
            <a:r>
              <a:rPr lang="en-US" altLang="nl-NL" dirty="0" err="1"/>
              <a:t>zijn</a:t>
            </a:r>
            <a:r>
              <a:rPr lang="en-US" altLang="nl-NL" dirty="0"/>
              <a:t> </a:t>
            </a:r>
            <a:r>
              <a:rPr lang="en-US" altLang="nl-NL" dirty="0" err="1"/>
              <a:t>goud</a:t>
            </a:r>
            <a:r>
              <a:rPr lang="en-US" altLang="nl-NL" dirty="0"/>
              <a:t> </a:t>
            </a:r>
            <a:r>
              <a:rPr lang="en-US" altLang="nl-NL" dirty="0" err="1"/>
              <a:t>waard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R</a:t>
            </a:r>
            <a:r>
              <a:rPr lang="en-US" altLang="nl-NL" dirty="0"/>
              <a:t>	</a:t>
            </a:r>
            <a:r>
              <a:rPr lang="en-US" altLang="nl-NL" dirty="0" err="1"/>
              <a:t>regisseer</a:t>
            </a:r>
            <a:r>
              <a:rPr lang="en-US" altLang="nl-NL" dirty="0"/>
              <a:t> de </a:t>
            </a:r>
            <a:r>
              <a:rPr lang="en-US" altLang="nl-NL" dirty="0" err="1"/>
              <a:t>regelmaat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G</a:t>
            </a:r>
            <a:r>
              <a:rPr lang="en-US" altLang="nl-NL" dirty="0"/>
              <a:t>	</a:t>
            </a:r>
            <a:r>
              <a:rPr lang="en-US" altLang="nl-NL" dirty="0" err="1"/>
              <a:t>groene</a:t>
            </a:r>
            <a:r>
              <a:rPr lang="en-US" altLang="nl-NL" dirty="0"/>
              <a:t> golf </a:t>
            </a:r>
            <a:r>
              <a:rPr lang="en-US" altLang="nl-NL" dirty="0" err="1"/>
              <a:t>benutten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I</a:t>
            </a:r>
            <a:r>
              <a:rPr lang="en-US" altLang="nl-NL" dirty="0"/>
              <a:t>	</a:t>
            </a:r>
            <a:r>
              <a:rPr lang="en-US" altLang="nl-NL" dirty="0" err="1"/>
              <a:t>inspireer</a:t>
            </a:r>
            <a:r>
              <a:rPr lang="en-US" altLang="nl-NL" dirty="0"/>
              <a:t> </a:t>
            </a:r>
            <a:r>
              <a:rPr lang="en-US" altLang="nl-NL" dirty="0" err="1"/>
              <a:t>elkaar</a:t>
            </a:r>
            <a:r>
              <a:rPr lang="en-US" altLang="nl-NL" dirty="0"/>
              <a:t> </a:t>
            </a:r>
            <a:r>
              <a:rPr lang="en-US" altLang="nl-NL" dirty="0" err="1"/>
              <a:t>meer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E</a:t>
            </a:r>
            <a:r>
              <a:rPr lang="en-US" altLang="nl-NL" dirty="0"/>
              <a:t>	elk </a:t>
            </a:r>
            <a:r>
              <a:rPr lang="en-US" altLang="nl-NL" dirty="0" err="1"/>
              <a:t>gesprek</a:t>
            </a:r>
            <a:r>
              <a:rPr lang="en-US" altLang="nl-NL" dirty="0"/>
              <a:t> VVV-en		</a:t>
            </a:r>
            <a:endParaRPr lang="nl-NL" altLang="nl-NL" dirty="0"/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2166681" y="1449280"/>
            <a:ext cx="1993427" cy="750222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120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5365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10" y="2057400"/>
            <a:ext cx="3837093" cy="383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413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Regie op ENERGIE</a:t>
            </a:r>
            <a:endParaRPr lang="nl-NL" alt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E</a:t>
            </a:r>
            <a:r>
              <a:rPr lang="en-US" altLang="nl-NL" dirty="0"/>
              <a:t>	</a:t>
            </a:r>
            <a:r>
              <a:rPr lang="en-US" altLang="nl-NL" dirty="0" err="1"/>
              <a:t>eerst</a:t>
            </a:r>
            <a:r>
              <a:rPr lang="en-US" altLang="nl-NL" dirty="0"/>
              <a:t> </a:t>
            </a:r>
            <a:r>
              <a:rPr lang="en-US" altLang="nl-NL" dirty="0" err="1"/>
              <a:t>iets</a:t>
            </a:r>
            <a:r>
              <a:rPr lang="en-US" altLang="nl-NL" dirty="0"/>
              <a:t> over </a:t>
            </a:r>
            <a:r>
              <a:rPr lang="en-US" altLang="nl-NL" dirty="0" err="1"/>
              <a:t>gedrag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N</a:t>
            </a:r>
            <a:r>
              <a:rPr lang="en-US" altLang="nl-NL" dirty="0"/>
              <a:t>	</a:t>
            </a:r>
            <a:r>
              <a:rPr lang="en-US" altLang="nl-NL" dirty="0" err="1"/>
              <a:t>naar</a:t>
            </a:r>
            <a:r>
              <a:rPr lang="en-US" altLang="nl-NL" dirty="0"/>
              <a:t> </a:t>
            </a:r>
            <a:r>
              <a:rPr lang="en-US" altLang="nl-NL" dirty="0" err="1"/>
              <a:t>voren</a:t>
            </a:r>
            <a:r>
              <a:rPr lang="en-US" altLang="nl-NL" dirty="0"/>
              <a:t> </a:t>
            </a:r>
            <a:r>
              <a:rPr lang="en-US" altLang="nl-NL" dirty="0" err="1"/>
              <a:t>kijken</a:t>
            </a:r>
            <a:r>
              <a:rPr lang="en-US" altLang="nl-NL" dirty="0"/>
              <a:t> </a:t>
            </a:r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E</a:t>
            </a:r>
            <a:r>
              <a:rPr lang="en-US" altLang="nl-NL" dirty="0"/>
              <a:t>	</a:t>
            </a:r>
            <a:r>
              <a:rPr lang="en-US" altLang="nl-NL" dirty="0" err="1"/>
              <a:t>eerste</a:t>
            </a:r>
            <a:r>
              <a:rPr lang="en-US" altLang="nl-NL" dirty="0"/>
              <a:t> </a:t>
            </a:r>
            <a:r>
              <a:rPr lang="en-US" altLang="nl-NL" dirty="0" err="1"/>
              <a:t>stappen</a:t>
            </a:r>
            <a:r>
              <a:rPr lang="en-US" altLang="nl-NL" dirty="0"/>
              <a:t> </a:t>
            </a:r>
            <a:r>
              <a:rPr lang="en-US" altLang="nl-NL" dirty="0" err="1"/>
              <a:t>zijn</a:t>
            </a:r>
            <a:r>
              <a:rPr lang="en-US" altLang="nl-NL" dirty="0"/>
              <a:t> </a:t>
            </a:r>
            <a:r>
              <a:rPr lang="en-US" altLang="nl-NL" dirty="0" err="1"/>
              <a:t>goud</a:t>
            </a:r>
            <a:r>
              <a:rPr lang="en-US" altLang="nl-NL" dirty="0"/>
              <a:t> </a:t>
            </a:r>
            <a:r>
              <a:rPr lang="en-US" altLang="nl-NL" dirty="0" err="1"/>
              <a:t>waard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R</a:t>
            </a:r>
            <a:r>
              <a:rPr lang="en-US" altLang="nl-NL" dirty="0"/>
              <a:t>	</a:t>
            </a:r>
            <a:r>
              <a:rPr lang="en-US" altLang="nl-NL" dirty="0" err="1"/>
              <a:t>regisseer</a:t>
            </a:r>
            <a:r>
              <a:rPr lang="en-US" altLang="nl-NL" dirty="0"/>
              <a:t> de </a:t>
            </a:r>
            <a:r>
              <a:rPr lang="en-US" altLang="nl-NL" dirty="0" err="1"/>
              <a:t>regelmaat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G</a:t>
            </a:r>
            <a:r>
              <a:rPr lang="en-US" altLang="nl-NL" dirty="0"/>
              <a:t>	</a:t>
            </a:r>
            <a:r>
              <a:rPr lang="en-US" altLang="nl-NL" dirty="0" err="1"/>
              <a:t>groene</a:t>
            </a:r>
            <a:r>
              <a:rPr lang="en-US" altLang="nl-NL" dirty="0"/>
              <a:t> golf </a:t>
            </a:r>
            <a:r>
              <a:rPr lang="en-US" altLang="nl-NL" dirty="0" err="1"/>
              <a:t>benutten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I</a:t>
            </a:r>
            <a:r>
              <a:rPr lang="en-US" altLang="nl-NL" dirty="0"/>
              <a:t>	</a:t>
            </a:r>
            <a:r>
              <a:rPr lang="en-US" altLang="nl-NL" dirty="0" err="1"/>
              <a:t>inspireer</a:t>
            </a:r>
            <a:r>
              <a:rPr lang="en-US" altLang="nl-NL" dirty="0"/>
              <a:t> </a:t>
            </a:r>
            <a:r>
              <a:rPr lang="en-US" altLang="nl-NL" dirty="0" err="1"/>
              <a:t>elkaar</a:t>
            </a:r>
            <a:r>
              <a:rPr lang="en-US" altLang="nl-NL" dirty="0"/>
              <a:t> </a:t>
            </a:r>
            <a:r>
              <a:rPr lang="en-US" altLang="nl-NL" dirty="0" err="1"/>
              <a:t>meer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E</a:t>
            </a:r>
            <a:r>
              <a:rPr lang="en-US" altLang="nl-NL" dirty="0"/>
              <a:t>	elk </a:t>
            </a:r>
            <a:r>
              <a:rPr lang="en-US" altLang="nl-NL" dirty="0" err="1"/>
              <a:t>gesprek</a:t>
            </a:r>
            <a:r>
              <a:rPr lang="en-US" altLang="nl-NL" dirty="0"/>
              <a:t> VVV-en		</a:t>
            </a:r>
            <a:endParaRPr lang="nl-NL" altLang="nl-NL" dirty="0"/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2166681" y="1449280"/>
            <a:ext cx="1993427" cy="750222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120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5365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10" y="2057400"/>
            <a:ext cx="3837093" cy="383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620000" y="5448650"/>
            <a:ext cx="2798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n-lt"/>
              </a:rPr>
              <a:t>Sheets te verkrijgen via site of &lt; 24 uur via mij</a:t>
            </a:r>
          </a:p>
        </p:txBody>
      </p:sp>
    </p:spTree>
    <p:extLst>
      <p:ext uri="{BB962C8B-B14F-4D97-AF65-F5344CB8AC3E}">
        <p14:creationId xmlns:p14="http://schemas.microsoft.com/office/powerpoint/2010/main" val="812420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65528"/>
          <a:stretch/>
        </p:blipFill>
        <p:spPr bwMode="auto">
          <a:xfrm>
            <a:off x="0" y="222420"/>
            <a:ext cx="12192000" cy="250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48013" y="3276600"/>
            <a:ext cx="62103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4050" b="1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4000" y="3153805"/>
            <a:ext cx="10944000" cy="1981201"/>
          </a:xfrm>
        </p:spPr>
        <p:txBody>
          <a:bodyPr/>
          <a:lstStyle/>
          <a:p>
            <a:r>
              <a:rPr lang="en-US" altLang="nl-NL" b="1" i="1" dirty="0" err="1"/>
              <a:t>E</a:t>
            </a:r>
            <a:r>
              <a:rPr lang="en-US" altLang="nl-NL" dirty="0" err="1"/>
              <a:t>nergie</a:t>
            </a:r>
            <a:br>
              <a:rPr lang="en-US" altLang="nl-NL" dirty="0"/>
            </a:br>
            <a:r>
              <a:rPr lang="en-US" altLang="nl-NL" dirty="0" err="1"/>
              <a:t>eerst</a:t>
            </a:r>
            <a:r>
              <a:rPr lang="en-US" altLang="nl-NL" dirty="0"/>
              <a:t> </a:t>
            </a:r>
            <a:r>
              <a:rPr lang="en-US" altLang="nl-NL" dirty="0" err="1"/>
              <a:t>iets</a:t>
            </a:r>
            <a:r>
              <a:rPr lang="en-US" altLang="nl-NL" dirty="0"/>
              <a:t> over </a:t>
            </a:r>
            <a:r>
              <a:rPr lang="en-US" altLang="nl-NL" dirty="0" err="1"/>
              <a:t>gedrag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7243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861050" y="1538288"/>
            <a:ext cx="6330950" cy="4027487"/>
          </a:xfrm>
        </p:spPr>
        <p:txBody>
          <a:bodyPr/>
          <a:lstStyle/>
          <a:p>
            <a:endParaRPr lang="nl-NL" altLang="nl-NL" sz="1800" dirty="0"/>
          </a:p>
          <a:p>
            <a:endParaRPr lang="en-US" altLang="nl-NL" sz="2700" dirty="0"/>
          </a:p>
          <a:p>
            <a:endParaRPr lang="nl-NL" altLang="nl-NL" sz="3000" dirty="0"/>
          </a:p>
        </p:txBody>
      </p:sp>
      <p:pic>
        <p:nvPicPr>
          <p:cNvPr id="17411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5" y="2228583"/>
            <a:ext cx="10146323" cy="375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4B8BEB6-AD11-416D-BF9A-A99AB7B1A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0071"/>
            <a:ext cx="12192000" cy="531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29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3" descr="9k="/>
          <p:cNvSpPr>
            <a:spLocks noChangeAspect="1" noChangeArrowheads="1"/>
          </p:cNvSpPr>
          <p:nvPr/>
        </p:nvSpPr>
        <p:spPr bwMode="auto">
          <a:xfrm>
            <a:off x="2705100" y="841773"/>
            <a:ext cx="10287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1200">
              <a:latin typeface="Footlight MT Light" panose="0204060206030A020304" pitchFamily="18" charset="0"/>
            </a:endParaRPr>
          </a:p>
        </p:txBody>
      </p:sp>
      <p:sp>
        <p:nvSpPr>
          <p:cNvPr id="19460" name="AutoShape 4" descr="9k="/>
          <p:cNvSpPr>
            <a:spLocks noChangeAspect="1" noChangeArrowheads="1"/>
          </p:cNvSpPr>
          <p:nvPr/>
        </p:nvSpPr>
        <p:spPr bwMode="auto">
          <a:xfrm>
            <a:off x="2705100" y="841773"/>
            <a:ext cx="10287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1200">
              <a:latin typeface="Footlight MT Light" panose="0204060206030A020304" pitchFamily="18" charset="0"/>
            </a:endParaRPr>
          </a:p>
        </p:txBody>
      </p:sp>
      <p:pic>
        <p:nvPicPr>
          <p:cNvPr id="19461" name="Picture 5" descr="0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58" y="3643311"/>
            <a:ext cx="2336480" cy="221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Line4mtymet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34" y="1427270"/>
            <a:ext cx="4443508" cy="443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525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FF een experiment</a:t>
            </a:r>
            <a:endParaRPr lang="nl-NL" alt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5604" name="Picture 5" descr="links-rechtshandig_los_v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3"/>
          <a:stretch/>
        </p:blipFill>
        <p:spPr bwMode="auto">
          <a:xfrm>
            <a:off x="4515917" y="1028964"/>
            <a:ext cx="5771083" cy="50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203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6553"/>
            <a:ext cx="6219568" cy="58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635" y="1507872"/>
            <a:ext cx="4370268" cy="364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446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Table Placeholder 3" descr="shutterstock_21998347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9" b="17709"/>
          <a:stretch>
            <a:fillRect/>
          </a:stretch>
        </p:blipFill>
        <p:spPr>
          <a:xfrm>
            <a:off x="0" y="-1125416"/>
            <a:ext cx="12192000" cy="6858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4349087"/>
            <a:ext cx="12192000" cy="2081248"/>
          </a:xfrm>
        </p:spPr>
        <p:txBody>
          <a:bodyPr/>
          <a:lstStyle/>
          <a:p>
            <a:r>
              <a:rPr lang="nl-NL" altLang="nl-NL" dirty="0">
                <a:cs typeface="Arial" panose="020B0604020202020204" pitchFamily="34" charset="0"/>
              </a:rPr>
              <a:t>Workshop Benut meer de kracht van </a:t>
            </a:r>
            <a:r>
              <a:rPr lang="nl-NL" altLang="nl-NL" b="1" i="1" dirty="0">
                <a:cs typeface="Arial" panose="020B0604020202020204" pitchFamily="34" charset="0"/>
              </a:rPr>
              <a:t>je</a:t>
            </a:r>
            <a:r>
              <a:rPr lang="nl-NL" altLang="nl-NL" dirty="0">
                <a:cs typeface="Arial" panose="020B0604020202020204" pitchFamily="34" charset="0"/>
              </a:rPr>
              <a:t> gedrag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5993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61" y="2120542"/>
            <a:ext cx="4067561" cy="305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97" y="1522905"/>
            <a:ext cx="4243708" cy="424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103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664" b="13664"/>
          <a:stretch>
            <a:fillRect/>
          </a:stretch>
        </p:blipFill>
        <p:spPr>
          <a:xfrm>
            <a:off x="-1" y="0"/>
            <a:ext cx="14179341" cy="6858000"/>
          </a:xfrm>
        </p:spPr>
      </p:pic>
      <p:sp>
        <p:nvSpPr>
          <p:cNvPr id="100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42418" y="3009901"/>
            <a:ext cx="7249583" cy="3189244"/>
          </a:xfrm>
        </p:spPr>
        <p:txBody>
          <a:bodyPr/>
          <a:lstStyle/>
          <a:p>
            <a:r>
              <a:rPr lang="nl-NL" altLang="nl-NL" dirty="0"/>
              <a:t>‘Mensen doen meestal niet wat ze willen’ </a:t>
            </a:r>
            <a:br>
              <a:rPr lang="nl-NL" altLang="nl-NL" dirty="0"/>
            </a:br>
            <a:r>
              <a:rPr lang="nl-NL" altLang="nl-NL" sz="2800" dirty="0"/>
              <a:t>Dr. Ben </a:t>
            </a:r>
            <a:r>
              <a:rPr lang="nl-NL" altLang="nl-NL" sz="2800" dirty="0" err="1"/>
              <a:t>Tiggelaar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966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4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shutterstock_24242710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942417" y="3776020"/>
            <a:ext cx="7249583" cy="1958138"/>
          </a:xfrm>
        </p:spPr>
        <p:txBody>
          <a:bodyPr/>
          <a:lstStyle/>
          <a:p>
            <a:r>
              <a:rPr lang="nl-NL" altLang="nl-NL" dirty="0"/>
              <a:t>5-95%</a:t>
            </a:r>
            <a:br>
              <a:rPr lang="nl-NL" altLang="nl-NL" dirty="0"/>
            </a:br>
            <a:r>
              <a:rPr lang="nl-NL" altLang="nl-NL" sz="3200" dirty="0"/>
              <a:t>(bewust-onbewust)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76284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65528"/>
          <a:stretch/>
        </p:blipFill>
        <p:spPr bwMode="auto">
          <a:xfrm>
            <a:off x="0" y="222420"/>
            <a:ext cx="12192000" cy="250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48013" y="3276600"/>
            <a:ext cx="62103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4050" b="1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4000" y="3153805"/>
            <a:ext cx="10944000" cy="1981201"/>
          </a:xfrm>
        </p:spPr>
        <p:txBody>
          <a:bodyPr/>
          <a:lstStyle/>
          <a:p>
            <a:r>
              <a:rPr lang="en-US" altLang="nl-NL" dirty="0" err="1"/>
              <a:t>e</a:t>
            </a:r>
            <a:r>
              <a:rPr lang="en-US" altLang="nl-NL" b="1" i="1" dirty="0" err="1"/>
              <a:t>N</a:t>
            </a:r>
            <a:r>
              <a:rPr lang="en-US" altLang="nl-NL" dirty="0" err="1"/>
              <a:t>ergie</a:t>
            </a:r>
            <a:br>
              <a:rPr lang="en-US" altLang="nl-NL" dirty="0"/>
            </a:br>
            <a:r>
              <a:rPr lang="en-US" altLang="nl-NL" dirty="0" err="1"/>
              <a:t>naar</a:t>
            </a:r>
            <a:r>
              <a:rPr lang="en-US" altLang="nl-NL" dirty="0"/>
              <a:t> </a:t>
            </a:r>
            <a:r>
              <a:rPr lang="en-US" altLang="nl-NL" dirty="0" err="1"/>
              <a:t>voren</a:t>
            </a:r>
            <a:r>
              <a:rPr lang="en-US" altLang="nl-NL" dirty="0"/>
              <a:t> </a:t>
            </a:r>
            <a:r>
              <a:rPr lang="en-US" altLang="nl-NL" dirty="0" err="1"/>
              <a:t>kijken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918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afel, binnen, zitten, zwart&#10;&#10;Beschrijving is gegenereerd met zeer hoge betrouwbaarheid">
            <a:extLst>
              <a:ext uri="{FF2B5EF4-FFF2-40B4-BE49-F238E27FC236}">
                <a16:creationId xmlns:a16="http://schemas.microsoft.com/office/drawing/2014/main" id="{AA8F6901-3637-4505-8989-67F6BD18B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12192000" cy="69876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355060"/>
            <a:ext cx="11326284" cy="1404140"/>
          </a:xfrm>
        </p:spPr>
        <p:txBody>
          <a:bodyPr/>
          <a:lstStyle/>
          <a:p>
            <a:r>
              <a:rPr lang="nl-NL" altLang="nl-NL" dirty="0"/>
              <a:t>“Hoe goed gaat het?”</a:t>
            </a:r>
            <a:endParaRPr lang="nl-NL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17700"/>
            <a:ext cx="6372225" cy="3683000"/>
          </a:xfrm>
        </p:spPr>
        <p:txBody>
          <a:bodyPr/>
          <a:lstStyle/>
          <a:p>
            <a:pPr algn="ctr"/>
            <a:endParaRPr lang="nl-NL" altLang="nl-NL" sz="2700" b="1" i="1" dirty="0">
              <a:solidFill>
                <a:srgbClr val="9D0500"/>
              </a:solidFill>
            </a:endParaRPr>
          </a:p>
          <a:p>
            <a:pPr algn="ctr"/>
            <a:endParaRPr lang="nl-NL" alt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258527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Afbeelding 5" descr="cockp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6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2777729" y="4994673"/>
            <a:ext cx="6634163" cy="5024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2700" b="1" dirty="0">
              <a:solidFill>
                <a:schemeClr val="tx1"/>
              </a:solidFill>
              <a:latin typeface="Gill Sans" pitchFamily="34" charset="0"/>
            </a:endParaRP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1" y="4143140"/>
            <a:ext cx="11326284" cy="1936383"/>
          </a:xfrm>
        </p:spPr>
        <p:txBody>
          <a:bodyPr/>
          <a:lstStyle/>
          <a:p>
            <a:r>
              <a:rPr lang="nl-NL" altLang="nl-NL" dirty="0"/>
              <a:t>Kijk niet achteruit, maar vooruit!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1463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61" y="1676400"/>
            <a:ext cx="7104185" cy="434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Geef jezelf een rapportcijfer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61503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Natuurlijke reactie van je brein bij falen</a:t>
            </a:r>
          </a:p>
        </p:txBody>
      </p:sp>
      <p:pic>
        <p:nvPicPr>
          <p:cNvPr id="36868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534305"/>
            <a:ext cx="4965517" cy="331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fbeeldingsresultaten voor teleurstelling">
            <a:extLst>
              <a:ext uri="{FF2B5EF4-FFF2-40B4-BE49-F238E27FC236}">
                <a16:creationId xmlns:a16="http://schemas.microsoft.com/office/drawing/2014/main" id="{0BE92001-A38F-4D50-A2CE-8D299A8924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29" y="2534306"/>
            <a:ext cx="4965518" cy="32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62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1" y="4217996"/>
            <a:ext cx="3319631" cy="269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dirty="0" err="1"/>
              <a:t>Stimuleer</a:t>
            </a:r>
            <a:r>
              <a:rPr lang="en-US" altLang="nl-NL" dirty="0"/>
              <a:t> </a:t>
            </a:r>
            <a:r>
              <a:rPr lang="en-US" altLang="nl-NL" dirty="0" err="1"/>
              <a:t>je</a:t>
            </a:r>
            <a:r>
              <a:rPr lang="en-US" altLang="nl-NL" dirty="0"/>
              <a:t> 95%-</a:t>
            </a:r>
            <a:r>
              <a:rPr lang="en-US" altLang="nl-NL" dirty="0" err="1"/>
              <a:t>verbeter-vermogen</a:t>
            </a:r>
            <a:endParaRPr lang="nl-NL" altLang="nl-NL" dirty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898525">
              <a:tabLst>
                <a:tab pos="898525" algn="l"/>
                <a:tab pos="1795463" algn="l"/>
              </a:tabLst>
            </a:pPr>
            <a:r>
              <a:rPr lang="nl-NL" altLang="nl-NL" dirty="0">
                <a:sym typeface="Wingdings" panose="05000000000000000000" pitchFamily="2" charset="2"/>
              </a:rPr>
              <a:t>5		Wat ga ik de vandaag extra/anders doen om ervoor te zorgen dat ik mezelf 			morgen weer een voldoende geef?</a:t>
            </a:r>
            <a:endParaRPr lang="nl-NL" altLang="nl-NL" dirty="0"/>
          </a:p>
          <a:p>
            <a:pPr defTabSz="898525">
              <a:tabLst>
                <a:tab pos="898525" algn="l"/>
                <a:tab pos="1795463" algn="l"/>
              </a:tabLst>
            </a:pPr>
            <a:r>
              <a:rPr lang="nl-NL" altLang="nl-NL" dirty="0">
                <a:sym typeface="Wingdings" panose="05000000000000000000" pitchFamily="2" charset="2"/>
              </a:rPr>
              <a:t>7		Mijn ambitie is een 8, wat wil ik verbeteren om er de komende maand een 8 van 		te maken?</a:t>
            </a:r>
            <a:endParaRPr lang="nl-NL" altLang="nl-NL" dirty="0"/>
          </a:p>
          <a:p>
            <a:pPr defTabSz="898525">
              <a:tabLst>
                <a:tab pos="898525" algn="l"/>
                <a:tab pos="1795463" algn="l"/>
              </a:tabLst>
            </a:pPr>
            <a:r>
              <a:rPr lang="nl-NL" altLang="nl-NL" dirty="0">
                <a:sym typeface="Wingdings" panose="05000000000000000000" pitchFamily="2" charset="2"/>
              </a:rPr>
              <a:t>8		Wat gaat goed en wat blijf ik doen om deze energie vast te houden?</a:t>
            </a:r>
            <a:endParaRPr lang="nl-NL" altLang="nl-NL" dirty="0"/>
          </a:p>
          <a:p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572522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62" y="1802424"/>
            <a:ext cx="8270853" cy="430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/>
              <a:t>Voel het commitment (of niet)!</a:t>
            </a:r>
            <a:endParaRPr lang="nl-NL" altLang="nl-NL" sz="1950" b="1"/>
          </a:p>
        </p:txBody>
      </p:sp>
    </p:spTree>
    <p:extLst>
      <p:ext uri="{BB962C8B-B14F-4D97-AF65-F5344CB8AC3E}">
        <p14:creationId xmlns:p14="http://schemas.microsoft.com/office/powerpoint/2010/main" val="3028555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5"/>
          <a:stretch/>
        </p:blipFill>
        <p:spPr bwMode="auto">
          <a:xfrm>
            <a:off x="-411892" y="-1017409"/>
            <a:ext cx="12718970" cy="78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el 1"/>
          <p:cNvSpPr>
            <a:spLocks noGrp="1"/>
          </p:cNvSpPr>
          <p:nvPr>
            <p:ph type="title"/>
          </p:nvPr>
        </p:nvSpPr>
        <p:spPr>
          <a:xfrm>
            <a:off x="0" y="4805615"/>
            <a:ext cx="11326284" cy="1404140"/>
          </a:xfrm>
        </p:spPr>
        <p:txBody>
          <a:bodyPr/>
          <a:lstStyle/>
          <a:p>
            <a:r>
              <a:rPr lang="nl-NL" altLang="nl-NL" dirty="0"/>
              <a:t>Van inspiratie…</a:t>
            </a:r>
          </a:p>
        </p:txBody>
      </p:sp>
    </p:spTree>
    <p:extLst>
      <p:ext uri="{BB962C8B-B14F-4D97-AF65-F5344CB8AC3E}">
        <p14:creationId xmlns:p14="http://schemas.microsoft.com/office/powerpoint/2010/main" val="3822367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65528"/>
          <a:stretch/>
        </p:blipFill>
        <p:spPr bwMode="auto">
          <a:xfrm>
            <a:off x="0" y="222420"/>
            <a:ext cx="12192000" cy="250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48013" y="3276600"/>
            <a:ext cx="62103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4050" b="1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4000" y="3153805"/>
            <a:ext cx="10944000" cy="1981201"/>
          </a:xfrm>
        </p:spPr>
        <p:txBody>
          <a:bodyPr/>
          <a:lstStyle/>
          <a:p>
            <a:r>
              <a:rPr lang="en-US" altLang="nl-NL" dirty="0" err="1"/>
              <a:t>en</a:t>
            </a:r>
            <a:r>
              <a:rPr lang="en-US" altLang="nl-NL" b="1" i="1" dirty="0" err="1"/>
              <a:t>E</a:t>
            </a:r>
            <a:r>
              <a:rPr lang="en-US" altLang="nl-NL" dirty="0" err="1"/>
              <a:t>rgie</a:t>
            </a:r>
            <a:br>
              <a:rPr lang="en-US" altLang="nl-NL" dirty="0"/>
            </a:br>
            <a:r>
              <a:rPr lang="en-US" altLang="nl-NL" dirty="0" err="1"/>
              <a:t>eerste</a:t>
            </a:r>
            <a:r>
              <a:rPr lang="en-US" altLang="nl-NL" dirty="0"/>
              <a:t> </a:t>
            </a:r>
            <a:r>
              <a:rPr lang="en-US" altLang="nl-NL" dirty="0" err="1"/>
              <a:t>stappen</a:t>
            </a:r>
            <a:r>
              <a:rPr lang="en-US" altLang="nl-NL" dirty="0"/>
              <a:t> </a:t>
            </a:r>
            <a:r>
              <a:rPr lang="en-US" altLang="nl-NL" dirty="0" err="1"/>
              <a:t>zijn</a:t>
            </a:r>
            <a:r>
              <a:rPr lang="en-US" altLang="nl-NL" dirty="0"/>
              <a:t> </a:t>
            </a:r>
            <a:r>
              <a:rPr lang="en-US" altLang="nl-NL" dirty="0" err="1"/>
              <a:t>goud</a:t>
            </a:r>
            <a:r>
              <a:rPr lang="en-US" altLang="nl-NL" dirty="0"/>
              <a:t> </a:t>
            </a:r>
            <a:r>
              <a:rPr lang="en-US" altLang="nl-NL" dirty="0" err="1"/>
              <a:t>waard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9826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 eens even staan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/>
              <a:t>Ga eens even staan</a:t>
            </a:r>
          </a:p>
          <a:p>
            <a:r>
              <a:rPr lang="nl-NL" altLang="nl-NL" dirty="0"/>
              <a:t>Zodra je de muziek hoort of klok staat op 0, ga je zitten</a:t>
            </a:r>
          </a:p>
          <a:p>
            <a:r>
              <a:rPr lang="nl-NL" altLang="nl-NL" dirty="0"/>
              <a:t>Vertel je buurman/-vrouw in 3 minuten</a:t>
            </a:r>
          </a:p>
        </p:txBody>
      </p:sp>
    </p:spTree>
    <p:extLst>
      <p:ext uri="{BB962C8B-B14F-4D97-AF65-F5344CB8AC3E}">
        <p14:creationId xmlns:p14="http://schemas.microsoft.com/office/powerpoint/2010/main" val="304345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11" y="1444617"/>
            <a:ext cx="11264177" cy="396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8253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 dirty="0">
                <a:solidFill>
                  <a:schemeClr val="tx1"/>
                </a:solidFill>
              </a:rPr>
              <a:t>03:00</a:t>
            </a:r>
          </a:p>
        </p:txBody>
      </p:sp>
      <p:pic>
        <p:nvPicPr>
          <p:cNvPr id="44035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64412"/>
      </p:ext>
    </p:extLst>
  </p:cSld>
  <p:clrMapOvr>
    <a:masterClrMapping/>
  </p:clrMapOvr>
  <p:transition advClick="0" advTm="60000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02:00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68879"/>
      </p:ext>
    </p:extLst>
  </p:cSld>
  <p:clrMapOvr>
    <a:masterClrMapping/>
  </p:clrMapOvr>
  <p:transition advClick="0" advTm="60000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01:00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123673"/>
      </p:ext>
    </p:extLst>
  </p:cSld>
  <p:clrMapOvr>
    <a:masterClrMapping/>
  </p:clrMapOvr>
  <p:transition advClick="0" advTm="10000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01:00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547159"/>
      </p:ext>
    </p:extLst>
  </p:cSld>
  <p:clrMapOvr>
    <a:masterClrMapping/>
  </p:clrMapOvr>
  <p:transition advClick="0" advTm="10000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00:50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03610"/>
      </p:ext>
    </p:extLst>
  </p:cSld>
  <p:clrMapOvr>
    <a:masterClrMapping/>
  </p:clrMapOvr>
  <p:transition advClick="0" advTm="10000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00:40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275650"/>
      </p:ext>
    </p:extLst>
  </p:cSld>
  <p:clrMapOvr>
    <a:masterClrMapping/>
  </p:clrMapOvr>
  <p:transition advClick="0" advTm="10000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00:30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149472"/>
      </p:ext>
    </p:extLst>
  </p:cSld>
  <p:clrMapOvr>
    <a:masterClrMapping/>
  </p:clrMapOvr>
  <p:transition advClick="0" advTm="10000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el 1"/>
          <p:cNvSpPr>
            <a:spLocks noGrp="1"/>
          </p:cNvSpPr>
          <p:nvPr>
            <p:ph type="title"/>
          </p:nvPr>
        </p:nvSpPr>
        <p:spPr>
          <a:xfrm>
            <a:off x="0" y="4805615"/>
            <a:ext cx="11326284" cy="1404140"/>
          </a:xfrm>
        </p:spPr>
        <p:txBody>
          <a:bodyPr/>
          <a:lstStyle/>
          <a:p>
            <a:r>
              <a:rPr lang="nl-NL" altLang="nl-NL" dirty="0" err="1"/>
              <a:t>NaAR</a:t>
            </a:r>
            <a:r>
              <a:rPr lang="nl-NL" altLang="nl-NL" dirty="0"/>
              <a:t> </a:t>
            </a:r>
            <a:r>
              <a:rPr lang="nl-NL" altLang="nl-NL" dirty="0" err="1"/>
              <a:t>FRUsTRatie</a:t>
            </a:r>
            <a:r>
              <a:rPr lang="nl-NL" altLang="nl-NL" dirty="0"/>
              <a:t>…</a:t>
            </a:r>
          </a:p>
        </p:txBody>
      </p:sp>
      <p:pic>
        <p:nvPicPr>
          <p:cNvPr id="4" name="Afbeelding 3" descr="Afbeelding met persoon, binnen, muur, meisje&#10;&#10;Beschrijving is gegenereerd met zeer hoge betrouwbaarheid">
            <a:extLst>
              <a:ext uri="{FF2B5EF4-FFF2-40B4-BE49-F238E27FC236}">
                <a16:creationId xmlns:a16="http://schemas.microsoft.com/office/drawing/2014/main" id="{E581091B-E359-49C9-B105-41CEF07FC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1257862"/>
            <a:ext cx="4939323" cy="3547753"/>
          </a:xfrm>
          <a:prstGeom prst="rect">
            <a:avLst/>
          </a:prstGeom>
        </p:spPr>
      </p:pic>
      <p:pic>
        <p:nvPicPr>
          <p:cNvPr id="5" name="Afbeelding 4" descr="Afbeelding met persoon, binnen, muur, elektronica&#10;&#10;Beschrijving is gegenereerd met zeer hoge betrouwbaarheid">
            <a:extLst>
              <a:ext uri="{FF2B5EF4-FFF2-40B4-BE49-F238E27FC236}">
                <a16:creationId xmlns:a16="http://schemas.microsoft.com/office/drawing/2014/main" id="{0520BB30-B866-4AD4-A46C-0F04EE2BC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456" y="1257861"/>
            <a:ext cx="5345015" cy="3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723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00:20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707282"/>
      </p:ext>
    </p:extLst>
  </p:cSld>
  <p:clrMapOvr>
    <a:masterClrMapping/>
  </p:clrMapOvr>
  <p:transition advClick="0" advTm="10000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00:10</a:t>
            </a:r>
          </a:p>
        </p:txBody>
      </p:sp>
      <p:pic>
        <p:nvPicPr>
          <p:cNvPr id="52227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544124"/>
      </p:ext>
    </p:extLst>
  </p:cSld>
  <p:clrMapOvr>
    <a:masterClrMapping/>
  </p:clrMapOvr>
  <p:transition advClick="0" advTm="1000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00:09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375804"/>
      </p:ext>
    </p:extLst>
  </p:cSld>
  <p:clrMapOvr>
    <a:masterClrMapping/>
  </p:clrMapOvr>
  <p:transition advClick="0" advTm="1000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00:08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548596"/>
      </p:ext>
    </p:extLst>
  </p:cSld>
  <p:clrMapOvr>
    <a:masterClrMapping/>
  </p:clrMapOvr>
  <p:transition advClick="0" advTm="1000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00:07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777659"/>
      </p:ext>
    </p:extLst>
  </p:cSld>
  <p:clrMapOvr>
    <a:masterClrMapping/>
  </p:clrMapOvr>
  <p:transition advClick="0" advTm="1000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00:06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779725"/>
      </p:ext>
    </p:extLst>
  </p:cSld>
  <p:clrMapOvr>
    <a:masterClrMapping/>
  </p:clrMapOvr>
  <p:transition advClick="0" advTm="1000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00:05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25290"/>
      </p:ext>
    </p:extLst>
  </p:cSld>
  <p:clrMapOvr>
    <a:masterClrMapping/>
  </p:clrMapOvr>
  <p:transition advClick="0" advTm="1000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00:04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839520"/>
      </p:ext>
    </p:extLst>
  </p:cSld>
  <p:clrMapOvr>
    <a:masterClrMapping/>
  </p:clrMapOvr>
  <p:transition advClick="0" advTm="1000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00:03</a:t>
            </a:r>
          </a:p>
        </p:txBody>
      </p:sp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91839"/>
      </p:ext>
    </p:extLst>
  </p:cSld>
  <p:clrMapOvr>
    <a:masterClrMapping/>
  </p:clrMapOvr>
  <p:transition advClick="0" advTm="1000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00:02</a:t>
            </a:r>
          </a:p>
        </p:txBody>
      </p:sp>
      <p:pic>
        <p:nvPicPr>
          <p:cNvPr id="60419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713065"/>
      </p:ext>
    </p:extLst>
  </p:cSld>
  <p:clrMapOvr>
    <a:masterClrMapping/>
  </p:clrMapOvr>
  <p:transition advClick="0" advTm="1000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2230EE8-C6CE-4D8E-9865-6C060AB52C5C}"/>
              </a:ext>
            </a:extLst>
          </p:cNvPr>
          <p:cNvSpPr/>
          <p:nvPr/>
        </p:nvSpPr>
        <p:spPr bwMode="auto">
          <a:xfrm>
            <a:off x="4783015" y="3508131"/>
            <a:ext cx="2839406" cy="8704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Topsport</a:t>
            </a:r>
            <a:r>
              <a:rPr kumimoji="0" 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otlight MT Light" pitchFamily="-112" charset="0"/>
              </a:rPr>
              <a:t>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8F95051-5770-410E-B32B-CD984314E06B}"/>
              </a:ext>
            </a:extLst>
          </p:cNvPr>
          <p:cNvSpPr/>
          <p:nvPr/>
        </p:nvSpPr>
        <p:spPr bwMode="auto">
          <a:xfrm>
            <a:off x="4783015" y="3204796"/>
            <a:ext cx="2839406" cy="38246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5497065-647E-4460-9512-33E926231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39" y="1206500"/>
            <a:ext cx="10807561" cy="472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91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00:01</a:t>
            </a:r>
          </a:p>
        </p:txBody>
      </p:sp>
      <p:pic>
        <p:nvPicPr>
          <p:cNvPr id="61443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884301"/>
      </p:ext>
    </p:extLst>
  </p:cSld>
  <p:clrMapOvr>
    <a:masterClrMapping/>
  </p:clrMapOvr>
  <p:transition advClick="0" advTm="1000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00:00</a:t>
            </a:r>
          </a:p>
        </p:txBody>
      </p:sp>
      <p:pic>
        <p:nvPicPr>
          <p:cNvPr id="62467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WC 1 NOV 2011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5925" y="5179219"/>
            <a:ext cx="1015603" cy="57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89798"/>
      </p:ext>
    </p:extLst>
  </p:cSld>
  <p:clrMapOvr>
    <a:masterClrMapping/>
  </p:clrMapOvr>
  <p:transition advClick="0" advTm="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7" descr="startblokken_520x20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818005" cy="6850069"/>
          </a:xfrm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08114"/>
            <a:ext cx="11326284" cy="1404140"/>
          </a:xfrm>
        </p:spPr>
        <p:txBody>
          <a:bodyPr/>
          <a:lstStyle/>
          <a:p>
            <a:r>
              <a:rPr lang="nl-NL" altLang="nl-NL"/>
              <a:t>Je krijgt energie van………</a:t>
            </a:r>
          </a:p>
        </p:txBody>
      </p:sp>
    </p:spTree>
    <p:extLst>
      <p:ext uri="{BB962C8B-B14F-4D97-AF65-F5344CB8AC3E}">
        <p14:creationId xmlns:p14="http://schemas.microsoft.com/office/powerpoint/2010/main" val="380260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073003" y="1927622"/>
            <a:ext cx="569118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l" defTabSz="912813" rtl="0" eaLnBrk="0" fontAlgn="base" hangingPunct="0">
              <a:lnSpc>
                <a:spcPts val="3313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ts val="3313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Rockwell Bold ING" pitchFamily="18" charset="0"/>
              </a:defRPr>
            </a:lvl2pPr>
            <a:lvl3pPr algn="l" defTabSz="912813" rtl="0" eaLnBrk="0" fontAlgn="base" hangingPunct="0">
              <a:lnSpc>
                <a:spcPts val="3313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Rockwell Bold ING" pitchFamily="18" charset="0"/>
              </a:defRPr>
            </a:lvl3pPr>
            <a:lvl4pPr algn="l" defTabSz="912813" rtl="0" eaLnBrk="0" fontAlgn="base" hangingPunct="0">
              <a:lnSpc>
                <a:spcPts val="3313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Rockwell Bold ING" pitchFamily="18" charset="0"/>
              </a:defRPr>
            </a:lvl4pPr>
            <a:lvl5pPr algn="l" defTabSz="912813" rtl="0" eaLnBrk="0" fontAlgn="base" hangingPunct="0">
              <a:lnSpc>
                <a:spcPts val="3313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Rockwell Bold ING" pitchFamily="18" charset="0"/>
              </a:defRPr>
            </a:lvl5pPr>
            <a:lvl6pPr marL="458663" algn="l" defTabSz="914141" rtl="0" fontAlgn="base">
              <a:lnSpc>
                <a:spcPts val="3311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Rockwell Bold ING" pitchFamily="18" charset="0"/>
              </a:defRPr>
            </a:lvl6pPr>
            <a:lvl7pPr marL="917326" algn="l" defTabSz="914141" rtl="0" fontAlgn="base">
              <a:lnSpc>
                <a:spcPts val="3311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Rockwell Bold ING" pitchFamily="18" charset="0"/>
              </a:defRPr>
            </a:lvl7pPr>
            <a:lvl8pPr marL="1375989" algn="l" defTabSz="914141" rtl="0" fontAlgn="base">
              <a:lnSpc>
                <a:spcPts val="3311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Rockwell Bold ING" pitchFamily="18" charset="0"/>
              </a:defRPr>
            </a:lvl8pPr>
            <a:lvl9pPr marL="1834652" algn="l" defTabSz="914141" rtl="0" fontAlgn="base">
              <a:lnSpc>
                <a:spcPts val="3311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Rockwell Bold ING" pitchFamily="18" charset="0"/>
              </a:defRPr>
            </a:lvl9pPr>
          </a:lstStyle>
          <a:p>
            <a:pPr>
              <a:defRPr/>
            </a:pPr>
            <a:endParaRPr lang="nl-NL" altLang="nl-NL" sz="2400" b="0" kern="0" dirty="0">
              <a:solidFill>
                <a:srgbClr val="990000"/>
              </a:solidFill>
              <a:latin typeface="Rockwell Bold ING"/>
            </a:endParaRPr>
          </a:p>
        </p:txBody>
      </p:sp>
      <p:pic>
        <p:nvPicPr>
          <p:cNvPr id="6553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11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42417" y="4344431"/>
            <a:ext cx="7249583" cy="2081248"/>
          </a:xfrm>
        </p:spPr>
        <p:txBody>
          <a:bodyPr/>
          <a:lstStyle/>
          <a:p>
            <a:r>
              <a:rPr lang="nl-NL" altLang="nl-NL" dirty="0"/>
              <a:t>Beweeg binnen 24 uur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7337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6656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26" y="618902"/>
            <a:ext cx="5368912" cy="536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270290"/>
            <a:ext cx="7249583" cy="2081248"/>
          </a:xfrm>
        </p:spPr>
        <p:txBody>
          <a:bodyPr/>
          <a:lstStyle/>
          <a:p>
            <a:r>
              <a:rPr lang="nl-NL" altLang="nl-NL" dirty="0"/>
              <a:t>Beweeg binnen </a:t>
            </a:r>
            <a:br>
              <a:rPr lang="nl-NL" altLang="nl-NL" dirty="0"/>
            </a:br>
            <a:r>
              <a:rPr lang="nl-NL" altLang="nl-NL" dirty="0"/>
              <a:t>24 uur, anders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1454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6656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7" y="497178"/>
            <a:ext cx="4059380" cy="405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01292"/>
            <a:ext cx="6743700" cy="436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270290"/>
            <a:ext cx="7249583" cy="2081248"/>
          </a:xfrm>
        </p:spPr>
        <p:txBody>
          <a:bodyPr/>
          <a:lstStyle/>
          <a:p>
            <a:r>
              <a:rPr lang="nl-NL" altLang="nl-NL" dirty="0"/>
              <a:t>Beweeg binnen </a:t>
            </a:r>
            <a:br>
              <a:rPr lang="nl-NL" altLang="nl-NL" dirty="0"/>
            </a:br>
            <a:r>
              <a:rPr lang="nl-NL" altLang="nl-NL" dirty="0"/>
              <a:t>24 uur, anders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03465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6656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7" y="497178"/>
            <a:ext cx="4059380" cy="405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01292"/>
            <a:ext cx="6743700" cy="436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270290"/>
            <a:ext cx="7249583" cy="2081248"/>
          </a:xfrm>
        </p:spPr>
        <p:txBody>
          <a:bodyPr/>
          <a:lstStyle/>
          <a:p>
            <a:r>
              <a:rPr lang="nl-NL" altLang="nl-NL" dirty="0"/>
              <a:t>Beweeg binnen </a:t>
            </a:r>
            <a:br>
              <a:rPr lang="nl-NL" altLang="nl-NL" dirty="0"/>
            </a:br>
            <a:r>
              <a:rPr lang="nl-NL" altLang="nl-NL" dirty="0"/>
              <a:t>24 uur, anders</a:t>
            </a:r>
            <a:endParaRPr lang="nl-NL" dirty="0"/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7888D165-D3B7-404F-85F0-210B27741714}"/>
              </a:ext>
            </a:extLst>
          </p:cNvPr>
          <p:cNvSpPr/>
          <p:nvPr/>
        </p:nvSpPr>
        <p:spPr bwMode="auto">
          <a:xfrm>
            <a:off x="8748346" y="1608992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066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 bwMode="auto">
          <a:xfrm>
            <a:off x="-1" y="-10885"/>
            <a:ext cx="12192001" cy="44896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33" y="316535"/>
            <a:ext cx="6176940" cy="6176940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39542" y="3635829"/>
            <a:ext cx="6052458" cy="2943023"/>
          </a:xfrm>
        </p:spPr>
        <p:txBody>
          <a:bodyPr/>
          <a:lstStyle/>
          <a:p>
            <a:r>
              <a:rPr lang="nl-NL" altLang="nl-NL" sz="4000" dirty="0"/>
              <a:t>Zet je energie in op Controle en Invloed</a:t>
            </a:r>
            <a:br>
              <a:rPr lang="nl-NL" altLang="nl-NL" dirty="0"/>
            </a:br>
            <a:r>
              <a:rPr lang="nl-NL" altLang="nl-NL" sz="2400" dirty="0"/>
              <a:t>Bron: Stephen </a:t>
            </a:r>
            <a:r>
              <a:rPr lang="nl-NL" altLang="nl-NL" sz="2400" dirty="0" err="1"/>
              <a:t>Covey</a:t>
            </a:r>
            <a:endParaRPr lang="nl-NL" altLang="nl-NL" dirty="0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6474620" y="4725591"/>
            <a:ext cx="134897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1200" i="1" dirty="0">
              <a:solidFill>
                <a:schemeClr val="tx1"/>
              </a:solidFill>
              <a:latin typeface="Gill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614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 bwMode="auto">
          <a:xfrm>
            <a:off x="-1" y="4530811"/>
            <a:ext cx="12315569" cy="2327189"/>
          </a:xfrm>
          <a:prstGeom prst="rect">
            <a:avLst/>
          </a:prstGeom>
          <a:solidFill>
            <a:srgbClr val="97B9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8" name="Tijdelijke aanduiding voor inhou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68772" cy="4654378"/>
          </a:xfrm>
          <a:prstGeom prst="rect">
            <a:avLst/>
          </a:prstGeom>
        </p:spPr>
      </p:pic>
      <p:sp>
        <p:nvSpPr>
          <p:cNvPr id="696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Bepaal in het 5%-moment </a:t>
            </a:r>
          </a:p>
        </p:txBody>
      </p:sp>
    </p:spTree>
    <p:extLst>
      <p:ext uri="{BB962C8B-B14F-4D97-AF65-F5344CB8AC3E}">
        <p14:creationId xmlns:p14="http://schemas.microsoft.com/office/powerpoint/2010/main" val="17847911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65528"/>
          <a:stretch/>
        </p:blipFill>
        <p:spPr bwMode="auto">
          <a:xfrm>
            <a:off x="0" y="222420"/>
            <a:ext cx="12192000" cy="250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48013" y="3276600"/>
            <a:ext cx="62103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4050" b="1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4000" y="3153805"/>
            <a:ext cx="10944000" cy="1981201"/>
          </a:xfrm>
        </p:spPr>
        <p:txBody>
          <a:bodyPr/>
          <a:lstStyle/>
          <a:p>
            <a:r>
              <a:rPr lang="en-US" altLang="nl-NL" dirty="0" err="1"/>
              <a:t>ene</a:t>
            </a:r>
            <a:r>
              <a:rPr lang="en-US" altLang="nl-NL" b="1" i="1" dirty="0" err="1"/>
              <a:t>R</a:t>
            </a:r>
            <a:r>
              <a:rPr lang="en-US" altLang="nl-NL" dirty="0" err="1"/>
              <a:t>gie</a:t>
            </a:r>
            <a:br>
              <a:rPr lang="en-US" altLang="nl-NL" dirty="0"/>
            </a:br>
            <a:r>
              <a:rPr lang="en-US" altLang="nl-NL" dirty="0" err="1"/>
              <a:t>regisseer</a:t>
            </a:r>
            <a:r>
              <a:rPr lang="en-US" altLang="nl-NL" dirty="0"/>
              <a:t> de </a:t>
            </a:r>
            <a:r>
              <a:rPr lang="en-US" altLang="nl-NL" dirty="0" err="1"/>
              <a:t>regelmaat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0102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Doel</a:t>
            </a:r>
          </a:p>
        </p:txBody>
      </p:sp>
      <p:pic>
        <p:nvPicPr>
          <p:cNvPr id="8" name="Tijdelijke aanduiding voor inhoud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4521" y="2141838"/>
            <a:ext cx="4948676" cy="371027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C0C0B81-BBF8-478A-99EF-BAD5F2538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40" y="2725613"/>
            <a:ext cx="5044274" cy="278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1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7" descr="shutterstock_357482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52871"/>
            <a:ext cx="12192000" cy="808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38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7" descr="shutterstock_357482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52871"/>
            <a:ext cx="12192000" cy="808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942418" y="3009901"/>
            <a:ext cx="7249583" cy="2081248"/>
          </a:xfrm>
        </p:spPr>
        <p:txBody>
          <a:bodyPr/>
          <a:lstStyle/>
          <a:p>
            <a:r>
              <a:rPr lang="nl-NL" altLang="nl-NL" dirty="0">
                <a:cs typeface="Arial" panose="020B0604020202020204" pitchFamily="34" charset="0"/>
              </a:rPr>
              <a:t>Regisseer de</a:t>
            </a:r>
            <a:br>
              <a:rPr lang="nl-NL" altLang="nl-NL" dirty="0">
                <a:cs typeface="Arial" panose="020B0604020202020204" pitchFamily="34" charset="0"/>
              </a:rPr>
            </a:br>
            <a:r>
              <a:rPr lang="nl-NL" altLang="nl-NL" b="1" i="1" dirty="0">
                <a:cs typeface="Arial" panose="020B0604020202020204" pitchFamily="34" charset="0"/>
              </a:rPr>
              <a:t>regelmaat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44922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 bwMode="auto"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72709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94" y="0"/>
            <a:ext cx="6523369" cy="695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Picture 4" descr="Vraag_faq1-280x280"/>
          <p:cNvSpPr>
            <a:spLocks noChangeAspect="1" noChangeArrowheads="1"/>
          </p:cNvSpPr>
          <p:nvPr/>
        </p:nvSpPr>
        <p:spPr bwMode="auto">
          <a:xfrm>
            <a:off x="4485086" y="2591992"/>
            <a:ext cx="2653903" cy="265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120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eerste keer </a:t>
            </a:r>
            <a:r>
              <a:rPr lang="nl-NL" altLang="nl-NL" dirty="0">
                <a:sym typeface="Wingdings" panose="05000000000000000000" pitchFamily="2" charset="2"/>
              </a:rPr>
              <a:t> natuurlijk gedrag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680984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 bwMode="auto"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sp>
        <p:nvSpPr>
          <p:cNvPr id="72708" name="Picture 4" descr="Vraag_faq1-280x280"/>
          <p:cNvSpPr>
            <a:spLocks noChangeAspect="1" noChangeArrowheads="1"/>
          </p:cNvSpPr>
          <p:nvPr/>
        </p:nvSpPr>
        <p:spPr bwMode="auto">
          <a:xfrm>
            <a:off x="4485086" y="2591992"/>
            <a:ext cx="2653903" cy="265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120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6" name="Groep 5"/>
          <p:cNvGrpSpPr/>
          <p:nvPr/>
        </p:nvGrpSpPr>
        <p:grpSpPr>
          <a:xfrm>
            <a:off x="344186" y="475477"/>
            <a:ext cx="5735337" cy="5851181"/>
            <a:chOff x="4619625" y="2543175"/>
            <a:chExt cx="2857500" cy="2857500"/>
          </a:xfrm>
        </p:grpSpPr>
        <p:pic>
          <p:nvPicPr>
            <p:cNvPr id="7" name="Picture 4" descr="40spe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625" y="2543175"/>
              <a:ext cx="2857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4961335" y="2996804"/>
              <a:ext cx="2160984" cy="19442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nl-NL" altLang="nl-NL" sz="16600" b="1" dirty="0">
                  <a:solidFill>
                    <a:schemeClr val="tx1"/>
                  </a:solidFill>
                  <a:latin typeface="Gill Sans" pitchFamily="34" charset="0"/>
                </a:rPr>
                <a:t>66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nl-NL" sz="6600" dirty="0" err="1">
                  <a:solidFill>
                    <a:schemeClr val="tx1"/>
                  </a:solidFill>
                  <a:latin typeface="Gill Sans" pitchFamily="34" charset="0"/>
                </a:rPr>
                <a:t>dagen</a:t>
              </a:r>
              <a:endParaRPr lang="nl-NL" altLang="nl-NL" sz="3600" dirty="0">
                <a:solidFill>
                  <a:schemeClr val="tx1"/>
                </a:solidFill>
                <a:latin typeface="Gill Sans" pitchFamily="34" charset="0"/>
              </a:endParaRPr>
            </a:p>
          </p:txBody>
        </p:sp>
      </p:grp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eerste keer </a:t>
            </a:r>
            <a:r>
              <a:rPr lang="nl-NL" altLang="nl-NL" dirty="0">
                <a:sym typeface="Wingdings" panose="05000000000000000000" pitchFamily="2" charset="2"/>
              </a:rPr>
              <a:t> natuurlijk gedrag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7951089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Regisseer je dagelijkse regelmaat - vroeg</a:t>
            </a:r>
          </a:p>
        </p:txBody>
      </p:sp>
      <p:pic>
        <p:nvPicPr>
          <p:cNvPr id="74754" name="Picture 2" descr="600px-MA_Route_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767" y="3030753"/>
            <a:ext cx="1475182" cy="1475182"/>
          </a:xfrm>
        </p:spPr>
      </p:pic>
      <p:pic>
        <p:nvPicPr>
          <p:cNvPr id="7475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62" y="2500534"/>
            <a:ext cx="3576937" cy="268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kstvak 6"/>
          <p:cNvSpPr txBox="1">
            <a:spLocks noChangeArrowheads="1"/>
          </p:cNvSpPr>
          <p:nvPr/>
        </p:nvSpPr>
        <p:spPr bwMode="auto">
          <a:xfrm>
            <a:off x="1881893" y="3680317"/>
            <a:ext cx="10506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nl-NL" altLang="nl-NL" b="1" dirty="0">
                <a:solidFill>
                  <a:schemeClr val="tx1"/>
                </a:solidFill>
                <a:latin typeface="+mj-lt"/>
              </a:rPr>
              <a:t>voor</a:t>
            </a:r>
            <a:endParaRPr lang="nl-NL" altLang="nl-NL" sz="9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4600244" y="2500534"/>
            <a:ext cx="2899720" cy="2759676"/>
            <a:chOff x="4152727" y="3762927"/>
            <a:chExt cx="1751162" cy="1511014"/>
          </a:xfrm>
        </p:grpSpPr>
        <p:pic>
          <p:nvPicPr>
            <p:cNvPr id="74758" name="Afbeelding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8" t="9003" r="13987" b="11629"/>
            <a:stretch/>
          </p:blipFill>
          <p:spPr bwMode="auto">
            <a:xfrm>
              <a:off x="4152727" y="3762927"/>
              <a:ext cx="1751162" cy="151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59" name="Tekstvak 6"/>
            <p:cNvSpPr txBox="1">
              <a:spLocks noChangeArrowheads="1"/>
            </p:cNvSpPr>
            <p:nvPr/>
          </p:nvSpPr>
          <p:spPr bwMode="auto">
            <a:xfrm>
              <a:off x="4573910" y="3914437"/>
              <a:ext cx="830807" cy="28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4"/>
                </a:buBlip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lr>
                  <a:srgbClr val="9D0500"/>
                </a:buClr>
                <a:buFont typeface="Times" panose="02020603050405020304" pitchFamily="18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D0500"/>
                </a:buClr>
                <a:buFont typeface="Times" panose="02020603050405020304" pitchFamily="18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>
                  <a:schemeClr val="accent1"/>
                </a:buClr>
              </a:pPr>
              <a:r>
                <a:rPr lang="nl-NL" altLang="nl-NL" sz="2800" b="1" dirty="0">
                  <a:solidFill>
                    <a:schemeClr val="bg1"/>
                  </a:solidFill>
                  <a:latin typeface="Gill Sans" pitchFamily="34" charset="0"/>
                </a:rPr>
                <a:t>DAG</a:t>
              </a:r>
              <a:endParaRPr lang="nl-NL" altLang="nl-NL" sz="1200" b="1" dirty="0">
                <a:solidFill>
                  <a:schemeClr val="bg1"/>
                </a:solidFill>
                <a:latin typeface="Gill Sans" pitchFamily="34" charset="0"/>
              </a:endParaRPr>
            </a:p>
          </p:txBody>
        </p:sp>
      </p:grpSp>
      <p:pic>
        <p:nvPicPr>
          <p:cNvPr id="11" name="Picture 2" descr="600px-MA_Route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464" y="3030753"/>
            <a:ext cx="1475182" cy="147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8289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Evalueer iedere dag – </a:t>
            </a:r>
            <a:r>
              <a:rPr lang="nl-NL" altLang="nl-NL" b="1" i="1" dirty="0"/>
              <a:t>zoek de verschillen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6869554"/>
              </p:ext>
            </p:extLst>
          </p:nvPr>
        </p:nvGraphicFramePr>
        <p:xfrm>
          <a:off x="630237" y="2409825"/>
          <a:ext cx="10863262" cy="3666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631">
                  <a:extLst>
                    <a:ext uri="{9D8B030D-6E8A-4147-A177-3AD203B41FA5}">
                      <a16:colId xmlns:a16="http://schemas.microsoft.com/office/drawing/2014/main" val="1239814285"/>
                    </a:ext>
                  </a:extLst>
                </a:gridCol>
                <a:gridCol w="5431631">
                  <a:extLst>
                    <a:ext uri="{9D8B030D-6E8A-4147-A177-3AD203B41FA5}">
                      <a16:colId xmlns:a16="http://schemas.microsoft.com/office/drawing/2014/main" val="338605199"/>
                    </a:ext>
                  </a:extLst>
                </a:gridCol>
              </a:tblGrid>
              <a:tr h="496090">
                <a:tc gridSpan="2"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Evalueren</a:t>
                      </a:r>
                    </a:p>
                  </a:txBody>
                  <a:tcPr marL="68573" marR="68573" marT="34304" marB="34304"/>
                </a:tc>
                <a:tc hMerge="1"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68573" marR="68573" marT="34304" marB="34304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218280"/>
                  </a:ext>
                </a:extLst>
              </a:tr>
              <a:tr h="4633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73" marR="68573" marT="34304" marB="34304">
                    <a:solidFill>
                      <a:srgbClr val="9D13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73" marR="68573" marT="34304" marB="34304">
                    <a:solidFill>
                      <a:srgbClr val="9D13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880379"/>
                  </a:ext>
                </a:extLst>
              </a:tr>
              <a:tr h="5555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Hoe gelukkig was mijn dag?</a:t>
                      </a:r>
                    </a:p>
                  </a:txBody>
                  <a:tcPr marL="68573" marR="68573" marT="34304" marB="34304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Heb ik mijn best gedaan om gelukkig te zijn?</a:t>
                      </a:r>
                    </a:p>
                  </a:txBody>
                  <a:tcPr marL="68573" marR="68573" marT="34305" marB="34305"/>
                </a:tc>
                <a:extLst>
                  <a:ext uri="{0D108BD9-81ED-4DB2-BD59-A6C34878D82A}">
                    <a16:rowId xmlns:a16="http://schemas.microsoft.com/office/drawing/2014/main" val="1548386464"/>
                  </a:ext>
                </a:extLst>
              </a:tr>
              <a:tr h="5555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Hoe betekenisvol was mijn dag?</a:t>
                      </a:r>
                    </a:p>
                  </a:txBody>
                  <a:tcPr marL="68573" marR="68573" marT="34304" marB="34304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Heb ik mijn best gedaan om betekenis te vinden? </a:t>
                      </a:r>
                    </a:p>
                  </a:txBody>
                  <a:tcPr marL="68573" marR="68573" marT="34305" marB="34305"/>
                </a:tc>
                <a:extLst>
                  <a:ext uri="{0D108BD9-81ED-4DB2-BD59-A6C34878D82A}">
                    <a16:rowId xmlns:a16="http://schemas.microsoft.com/office/drawing/2014/main" val="407752467"/>
                  </a:ext>
                </a:extLst>
              </a:tr>
              <a:tr h="7948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Hoe positief waren mijn contacten met andere mensen?</a:t>
                      </a:r>
                    </a:p>
                  </a:txBody>
                  <a:tcPr marL="68573" marR="68573" marT="34304" marB="34304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Heb ik mijn best gedaan om positieve contacten op te bouwen?</a:t>
                      </a:r>
                    </a:p>
                  </a:txBody>
                  <a:tcPr marL="68573" marR="68573" marT="34305" marB="34305"/>
                </a:tc>
                <a:extLst>
                  <a:ext uri="{0D108BD9-81ED-4DB2-BD59-A6C34878D82A}">
                    <a16:rowId xmlns:a16="http://schemas.microsoft.com/office/drawing/2014/main" val="1403555475"/>
                  </a:ext>
                </a:extLst>
              </a:tr>
              <a:tr h="5555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Hoe betrokken was ik?</a:t>
                      </a:r>
                    </a:p>
                  </a:txBody>
                  <a:tcPr marL="68573" marR="68573" marT="34304" marB="34304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Heb ik mijn best gedaan om geheel betrokken te zijn?</a:t>
                      </a:r>
                    </a:p>
                  </a:txBody>
                  <a:tcPr marL="68573" marR="68573" marT="34305" marB="34305"/>
                </a:tc>
                <a:extLst>
                  <a:ext uri="{0D108BD9-81ED-4DB2-BD59-A6C34878D82A}">
                    <a16:rowId xmlns:a16="http://schemas.microsoft.com/office/drawing/2014/main" val="2718397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968947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Actieve dagelijkse vragen helpen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9688257"/>
              </p:ext>
            </p:extLst>
          </p:nvPr>
        </p:nvGraphicFramePr>
        <p:xfrm>
          <a:off x="630237" y="2409825"/>
          <a:ext cx="10863262" cy="1637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631">
                  <a:extLst>
                    <a:ext uri="{9D8B030D-6E8A-4147-A177-3AD203B41FA5}">
                      <a16:colId xmlns:a16="http://schemas.microsoft.com/office/drawing/2014/main" val="1239814285"/>
                    </a:ext>
                  </a:extLst>
                </a:gridCol>
                <a:gridCol w="5431631">
                  <a:extLst>
                    <a:ext uri="{9D8B030D-6E8A-4147-A177-3AD203B41FA5}">
                      <a16:colId xmlns:a16="http://schemas.microsoft.com/office/drawing/2014/main" val="338605199"/>
                    </a:ext>
                  </a:extLst>
                </a:gridCol>
              </a:tblGrid>
              <a:tr h="496090">
                <a:tc gridSpan="2"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Evalueren</a:t>
                      </a:r>
                    </a:p>
                  </a:txBody>
                  <a:tcPr marL="68573" marR="68573" marT="34304" marB="34304"/>
                </a:tc>
                <a:tc hMerge="1"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68573" marR="68573" marT="34304" marB="34304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218280"/>
                  </a:ext>
                </a:extLst>
              </a:tr>
              <a:tr h="4633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1" dirty="0">
                          <a:solidFill>
                            <a:schemeClr val="bg1"/>
                          </a:solidFill>
                        </a:rPr>
                        <a:t>Passieve vragen</a:t>
                      </a:r>
                    </a:p>
                  </a:txBody>
                  <a:tcPr marL="68573" marR="68573" marT="34304" marB="34304">
                    <a:solidFill>
                      <a:srgbClr val="9D13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1" dirty="0">
                          <a:solidFill>
                            <a:schemeClr val="bg1"/>
                          </a:solidFill>
                        </a:rPr>
                        <a:t>Actieve vragen</a:t>
                      </a:r>
                    </a:p>
                  </a:txBody>
                  <a:tcPr marL="68573" marR="68573" marT="34304" marB="34304">
                    <a:solidFill>
                      <a:srgbClr val="9D13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880379"/>
                  </a:ext>
                </a:extLst>
              </a:tr>
              <a:tr h="555557">
                <a:tc>
                  <a:txBody>
                    <a:bodyPr/>
                    <a:lstStyle/>
                    <a:p>
                      <a:r>
                        <a:rPr lang="nl-NL" sz="2000" dirty="0"/>
                        <a:t>Iets verbetering op alle 4 de terreinen</a:t>
                      </a:r>
                    </a:p>
                  </a:txBody>
                  <a:tcPr marL="68573" marR="68573" marT="34304" marB="34304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Meer dan een verdubbeling van de verbetering op alle 4 de terreinen</a:t>
                      </a:r>
                    </a:p>
                  </a:txBody>
                  <a:tcPr marL="68573" marR="68573" marT="34305" marB="34305"/>
                </a:tc>
                <a:extLst>
                  <a:ext uri="{0D108BD9-81ED-4DB2-BD59-A6C34878D82A}">
                    <a16:rowId xmlns:a16="http://schemas.microsoft.com/office/drawing/2014/main" val="1548386464"/>
                  </a:ext>
                </a:extLst>
              </a:tr>
            </a:tbl>
          </a:graphicData>
        </a:graphic>
      </p:graphicFrame>
      <p:pic>
        <p:nvPicPr>
          <p:cNvPr id="5" name="Afbeelding 1">
            <a:extLst>
              <a:ext uri="{FF2B5EF4-FFF2-40B4-BE49-F238E27FC236}">
                <a16:creationId xmlns:a16="http://schemas.microsoft.com/office/drawing/2014/main" id="{87612DF3-FAF4-43A1-B797-15D8C5348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74" y="4219074"/>
            <a:ext cx="2903018" cy="181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2">
            <a:extLst>
              <a:ext uri="{FF2B5EF4-FFF2-40B4-BE49-F238E27FC236}">
                <a16:creationId xmlns:a16="http://schemas.microsoft.com/office/drawing/2014/main" id="{BB3A2F39-3D8D-43A9-872E-67D23C6B4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92" y="4399911"/>
            <a:ext cx="2326105" cy="163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056043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65528"/>
          <a:stretch/>
        </p:blipFill>
        <p:spPr bwMode="auto">
          <a:xfrm>
            <a:off x="0" y="222420"/>
            <a:ext cx="12192000" cy="250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48013" y="3276600"/>
            <a:ext cx="62103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4050" b="1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4000" y="3153805"/>
            <a:ext cx="10944000" cy="1981201"/>
          </a:xfrm>
        </p:spPr>
        <p:txBody>
          <a:bodyPr/>
          <a:lstStyle/>
          <a:p>
            <a:r>
              <a:rPr lang="en-US" altLang="nl-NL" dirty="0" err="1"/>
              <a:t>ener</a:t>
            </a:r>
            <a:r>
              <a:rPr lang="en-US" altLang="nl-NL" b="1" i="1" dirty="0" err="1"/>
              <a:t>G</a:t>
            </a:r>
            <a:r>
              <a:rPr lang="en-US" altLang="nl-NL" dirty="0" err="1"/>
              <a:t>ie</a:t>
            </a:r>
            <a:br>
              <a:rPr lang="en-US" altLang="nl-NL" dirty="0"/>
            </a:br>
            <a:r>
              <a:rPr lang="en-US" altLang="nl-NL" dirty="0" err="1"/>
              <a:t>groene</a:t>
            </a:r>
            <a:r>
              <a:rPr lang="en-US" altLang="nl-NL" dirty="0"/>
              <a:t> golf </a:t>
            </a:r>
            <a:r>
              <a:rPr lang="en-US" altLang="nl-NL" dirty="0" err="1"/>
              <a:t>benutten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9319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 vertrouwensv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85" y="1226392"/>
            <a:ext cx="8467878" cy="479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55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 vertrouwensv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85" y="1226392"/>
            <a:ext cx="8467878" cy="479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1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Doelstelling workshop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nl-NL" b="1" dirty="0" err="1"/>
              <a:t>Je</a:t>
            </a:r>
            <a:r>
              <a:rPr lang="en-US" altLang="nl-NL" b="1" dirty="0"/>
              <a:t> </a:t>
            </a:r>
            <a:r>
              <a:rPr lang="en-US" altLang="nl-NL" b="1" dirty="0" err="1"/>
              <a:t>weet</a:t>
            </a:r>
            <a:r>
              <a:rPr lang="en-US" altLang="nl-NL" b="1" dirty="0"/>
              <a:t> </a:t>
            </a:r>
            <a:r>
              <a:rPr lang="en-US" altLang="nl-NL" b="1" dirty="0" err="1"/>
              <a:t>na</a:t>
            </a:r>
            <a:r>
              <a:rPr lang="en-US" altLang="nl-NL" b="1" dirty="0"/>
              <a:t> </a:t>
            </a:r>
            <a:r>
              <a:rPr lang="en-US" altLang="nl-NL" b="1" dirty="0" err="1"/>
              <a:t>afloop</a:t>
            </a:r>
            <a:r>
              <a:rPr lang="en-US" altLang="nl-NL" b="1" dirty="0"/>
              <a:t>…</a:t>
            </a:r>
          </a:p>
          <a:p>
            <a:r>
              <a:rPr lang="en-US" altLang="nl-NL" dirty="0"/>
              <a:t>… hoe </a:t>
            </a:r>
            <a:r>
              <a:rPr lang="en-US" altLang="nl-NL" dirty="0" err="1"/>
              <a:t>je</a:t>
            </a:r>
            <a:r>
              <a:rPr lang="en-US" altLang="nl-NL" dirty="0"/>
              <a:t> </a:t>
            </a:r>
            <a:r>
              <a:rPr lang="en-US" altLang="nl-NL" dirty="0" err="1"/>
              <a:t>gedrag</a:t>
            </a:r>
            <a:r>
              <a:rPr lang="en-US" altLang="nl-NL" dirty="0"/>
              <a:t> </a:t>
            </a:r>
            <a:r>
              <a:rPr lang="en-US" altLang="nl-NL" dirty="0" err="1"/>
              <a:t>werkt</a:t>
            </a:r>
            <a:r>
              <a:rPr lang="en-US" altLang="nl-NL" dirty="0"/>
              <a:t> en </a:t>
            </a:r>
            <a:r>
              <a:rPr lang="en-US" altLang="nl-NL" dirty="0" err="1"/>
              <a:t>welke</a:t>
            </a:r>
            <a:r>
              <a:rPr lang="en-US" altLang="nl-NL" dirty="0"/>
              <a:t> </a:t>
            </a:r>
            <a:r>
              <a:rPr lang="en-US" altLang="nl-NL" dirty="0" err="1"/>
              <a:t>invloed</a:t>
            </a:r>
            <a:r>
              <a:rPr lang="en-US" altLang="nl-NL" dirty="0"/>
              <a:t> </a:t>
            </a:r>
            <a:r>
              <a:rPr lang="en-US" altLang="nl-NL" dirty="0" err="1"/>
              <a:t>je</a:t>
            </a:r>
            <a:r>
              <a:rPr lang="en-US" altLang="nl-NL" dirty="0"/>
              <a:t> </a:t>
            </a:r>
            <a:r>
              <a:rPr lang="en-US" altLang="nl-NL" dirty="0" err="1"/>
              <a:t>kunt</a:t>
            </a:r>
            <a:r>
              <a:rPr lang="en-US" altLang="nl-NL" dirty="0"/>
              <a:t> </a:t>
            </a:r>
            <a:r>
              <a:rPr lang="en-US" altLang="nl-NL" dirty="0" err="1"/>
              <a:t>uitoefenen</a:t>
            </a:r>
            <a:endParaRPr lang="en-US" altLang="nl-NL" dirty="0"/>
          </a:p>
          <a:p>
            <a:r>
              <a:rPr lang="en-US" altLang="nl-NL" dirty="0"/>
              <a:t>… hoe </a:t>
            </a:r>
            <a:r>
              <a:rPr lang="en-US" altLang="nl-NL" dirty="0" err="1"/>
              <a:t>je</a:t>
            </a:r>
            <a:r>
              <a:rPr lang="en-US" altLang="nl-NL" dirty="0"/>
              <a:t> de </a:t>
            </a:r>
            <a:r>
              <a:rPr lang="en-US" altLang="nl-NL" dirty="0" err="1"/>
              <a:t>regie</a:t>
            </a:r>
            <a:r>
              <a:rPr lang="en-US" altLang="nl-NL" dirty="0"/>
              <a:t> op </a:t>
            </a:r>
            <a:r>
              <a:rPr lang="en-US" altLang="nl-NL" dirty="0" err="1"/>
              <a:t>je</a:t>
            </a:r>
            <a:r>
              <a:rPr lang="en-US" altLang="nl-NL" dirty="0"/>
              <a:t> </a:t>
            </a:r>
            <a:r>
              <a:rPr lang="en-US" altLang="nl-NL" dirty="0" err="1"/>
              <a:t>persoonlijke</a:t>
            </a:r>
            <a:r>
              <a:rPr lang="en-US" altLang="nl-NL" dirty="0"/>
              <a:t> </a:t>
            </a:r>
            <a:r>
              <a:rPr lang="en-US" altLang="nl-NL" dirty="0" err="1"/>
              <a:t>energie</a:t>
            </a:r>
            <a:r>
              <a:rPr lang="en-US" altLang="nl-NL" dirty="0"/>
              <a:t> </a:t>
            </a:r>
            <a:r>
              <a:rPr lang="en-US" altLang="nl-NL" dirty="0" err="1"/>
              <a:t>kunt</a:t>
            </a:r>
            <a:r>
              <a:rPr lang="en-US" altLang="nl-NL" dirty="0"/>
              <a:t> </a:t>
            </a:r>
            <a:r>
              <a:rPr lang="en-US" altLang="nl-NL" dirty="0" err="1"/>
              <a:t>vergroten</a:t>
            </a:r>
            <a:endParaRPr lang="en-US" altLang="nl-NL" dirty="0"/>
          </a:p>
          <a:p>
            <a:r>
              <a:rPr lang="en-US" altLang="nl-NL" dirty="0"/>
              <a:t>… hoe </a:t>
            </a:r>
            <a:r>
              <a:rPr lang="en-US" altLang="nl-NL" dirty="0" err="1"/>
              <a:t>je</a:t>
            </a:r>
            <a:r>
              <a:rPr lang="en-US" altLang="nl-NL" dirty="0"/>
              <a:t> </a:t>
            </a:r>
            <a:r>
              <a:rPr lang="en-US" altLang="nl-NL" dirty="0" err="1"/>
              <a:t>meer</a:t>
            </a:r>
            <a:r>
              <a:rPr lang="en-US" altLang="nl-NL" dirty="0"/>
              <a:t> </a:t>
            </a:r>
            <a:r>
              <a:rPr lang="en-US" altLang="nl-NL" dirty="0" err="1"/>
              <a:t>rendement</a:t>
            </a:r>
            <a:r>
              <a:rPr lang="en-US" altLang="nl-NL" dirty="0"/>
              <a:t> </a:t>
            </a:r>
            <a:r>
              <a:rPr lang="en-US" altLang="nl-NL" dirty="0" err="1"/>
              <a:t>uit</a:t>
            </a:r>
            <a:r>
              <a:rPr lang="en-US" altLang="nl-NL" dirty="0"/>
              <a:t> </a:t>
            </a:r>
            <a:r>
              <a:rPr lang="en-US" altLang="nl-NL" dirty="0" err="1"/>
              <a:t>deze</a:t>
            </a:r>
            <a:r>
              <a:rPr lang="en-US" altLang="nl-NL" dirty="0"/>
              <a:t> </a:t>
            </a:r>
            <a:r>
              <a:rPr lang="en-US" altLang="nl-NL" dirty="0" err="1"/>
              <a:t>dag</a:t>
            </a:r>
            <a:r>
              <a:rPr lang="en-US" altLang="nl-NL" dirty="0"/>
              <a:t> </a:t>
            </a:r>
            <a:r>
              <a:rPr lang="en-US" altLang="nl-NL" dirty="0" err="1"/>
              <a:t>kunt</a:t>
            </a:r>
            <a:r>
              <a:rPr lang="en-US" altLang="nl-NL" dirty="0"/>
              <a:t> </a:t>
            </a:r>
            <a:r>
              <a:rPr lang="en-US" altLang="nl-NL" dirty="0" err="1"/>
              <a:t>halen</a:t>
            </a:r>
            <a:endParaRPr lang="en-US" altLang="nl-NL" dirty="0"/>
          </a:p>
          <a:p>
            <a:endParaRPr lang="en-US" altLang="nl-NL" dirty="0"/>
          </a:p>
        </p:txBody>
      </p:sp>
      <p:pic>
        <p:nvPicPr>
          <p:cNvPr id="10245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621" y="2057400"/>
            <a:ext cx="2659405" cy="265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0345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4273154" y="3995738"/>
            <a:ext cx="514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en-GB" altLang="nl-NL" sz="90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1923" name="Rectangle 4"/>
          <p:cNvSpPr>
            <a:spLocks noChangeArrowheads="1"/>
          </p:cNvSpPr>
          <p:nvPr/>
        </p:nvSpPr>
        <p:spPr bwMode="auto">
          <a:xfrm>
            <a:off x="4394599" y="3631406"/>
            <a:ext cx="3483769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en-GB" altLang="nl-NL" sz="90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8192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" b="57226"/>
          <a:stretch/>
        </p:blipFill>
        <p:spPr bwMode="auto">
          <a:xfrm>
            <a:off x="0" y="228323"/>
            <a:ext cx="12192000" cy="250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Even terug naar school</a:t>
            </a:r>
          </a:p>
        </p:txBody>
      </p:sp>
    </p:spTree>
    <p:extLst>
      <p:ext uri="{BB962C8B-B14F-4D97-AF65-F5344CB8AC3E}">
        <p14:creationId xmlns:p14="http://schemas.microsoft.com/office/powerpoint/2010/main" val="212487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rapport_ill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"/>
          <a:stretch>
            <a:fillRect/>
          </a:stretch>
        </p:blipFill>
        <p:spPr>
          <a:xfrm>
            <a:off x="2047875" y="1209675"/>
            <a:ext cx="6666963" cy="4800600"/>
          </a:xfrm>
        </p:spPr>
      </p:pic>
    </p:spTree>
    <p:extLst>
      <p:ext uri="{BB962C8B-B14F-4D97-AF65-F5344CB8AC3E}">
        <p14:creationId xmlns:p14="http://schemas.microsoft.com/office/powerpoint/2010/main" val="41566311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Doelstelling: 10 acties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4516" name="Tijdelijke aanduiding voor inhoud 2"/>
          <p:cNvSpPr txBox="1">
            <a:spLocks/>
          </p:cNvSpPr>
          <p:nvPr/>
        </p:nvSpPr>
        <p:spPr bwMode="auto">
          <a:xfrm>
            <a:off x="630767" y="2409826"/>
            <a:ext cx="10862732" cy="361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</a:pPr>
            <a:r>
              <a:rPr lang="nl-NL" altLang="nl-NL" sz="4800" dirty="0">
                <a:solidFill>
                  <a:schemeClr val="tx1"/>
                </a:solidFill>
              </a:rPr>
              <a:t>Realisatie :  </a:t>
            </a:r>
            <a:r>
              <a:rPr lang="nl-NL" altLang="nl-NL" sz="13800" dirty="0">
                <a:solidFill>
                  <a:srgbClr val="FF0000"/>
                </a:solidFill>
              </a:rPr>
              <a:t>3</a:t>
            </a:r>
            <a:r>
              <a:rPr lang="nl-NL" altLang="nl-NL" sz="13800" dirty="0">
                <a:solidFill>
                  <a:schemeClr val="tx1"/>
                </a:solidFill>
              </a:rPr>
              <a:t>  </a:t>
            </a:r>
            <a:r>
              <a:rPr lang="nl-NL" altLang="nl-NL" sz="4800" dirty="0">
                <a:solidFill>
                  <a:schemeClr val="tx1"/>
                </a:solidFill>
              </a:rPr>
              <a:t>i.p.v.	 </a:t>
            </a:r>
            <a:r>
              <a:rPr lang="nl-NL" altLang="nl-NL" sz="13800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84996" name="Tekstvak 1"/>
          <p:cNvSpPr txBox="1">
            <a:spLocks noChangeArrowheads="1"/>
          </p:cNvSpPr>
          <p:nvPr/>
        </p:nvSpPr>
        <p:spPr bwMode="auto">
          <a:xfrm>
            <a:off x="8884445" y="2574133"/>
            <a:ext cx="184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120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 txBox="1">
            <a:spLocks noChangeArrowheads="1"/>
          </p:cNvSpPr>
          <p:nvPr/>
        </p:nvSpPr>
        <p:spPr bwMode="auto">
          <a:xfrm>
            <a:off x="3021808" y="1657350"/>
            <a:ext cx="577453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37931725" indent="-37474525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2250" dirty="0">
              <a:solidFill>
                <a:srgbClr val="9D0500"/>
              </a:solidFill>
            </a:endParaRPr>
          </a:p>
        </p:txBody>
      </p:sp>
      <p:sp>
        <p:nvSpPr>
          <p:cNvPr id="75779" name="Rectangle 3"/>
          <p:cNvSpPr txBox="1">
            <a:spLocks noChangeArrowheads="1"/>
          </p:cNvSpPr>
          <p:nvPr/>
        </p:nvSpPr>
        <p:spPr bwMode="auto">
          <a:xfrm>
            <a:off x="3021808" y="2228851"/>
            <a:ext cx="5666185" cy="302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0363" indent="-360363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37931725" indent="-37474525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Blip>
                <a:blip r:embed="rId3"/>
              </a:buBlip>
              <a:defRPr/>
            </a:pPr>
            <a:endParaRPr lang="nl-NL" altLang="nl-NL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Blip>
                <a:blip r:embed="rId3"/>
              </a:buBlip>
              <a:defRPr/>
            </a:pPr>
            <a:endParaRPr lang="nl-NL" altLang="nl-NL" sz="1500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defRPr/>
            </a:pPr>
            <a:endParaRPr lang="nl-NL" altLang="nl-NL" sz="135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Vergroot dat wat goed gaat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/>
              <a:t>Wat ging er de afgelopen periode goed en </a:t>
            </a:r>
            <a:r>
              <a:rPr lang="nl-NL" altLang="nl-NL" dirty="0">
                <a:solidFill>
                  <a:schemeClr val="accent3">
                    <a:lumMod val="50000"/>
                  </a:schemeClr>
                </a:solidFill>
              </a:rPr>
              <a:t>wat moet ik doen om het effect volgende week te verdubbelen?</a:t>
            </a:r>
          </a:p>
          <a:p>
            <a:r>
              <a:rPr lang="nl-NL" altLang="nl-NL" dirty="0"/>
              <a:t>Wat heb ik vandaag toegepast waar anderen enthousiast op reageerden en </a:t>
            </a:r>
            <a:r>
              <a:rPr lang="nl-NL" altLang="nl-NL" dirty="0">
                <a:solidFill>
                  <a:schemeClr val="accent3">
                    <a:lumMod val="50000"/>
                  </a:schemeClr>
                </a:solidFill>
              </a:rPr>
              <a:t>ik ook meer kan toepassen?</a:t>
            </a:r>
          </a:p>
          <a:p>
            <a:r>
              <a:rPr lang="nl-NL" altLang="nl-NL" dirty="0"/>
              <a:t>Waar ben ik het meest trots op en </a:t>
            </a:r>
            <a:r>
              <a:rPr lang="nl-NL" altLang="nl-NL" dirty="0">
                <a:solidFill>
                  <a:schemeClr val="accent3">
                    <a:lumMod val="50000"/>
                  </a:schemeClr>
                </a:solidFill>
              </a:rPr>
              <a:t>hoe zorg ik ervoor dat ik dit meer ga benutten?</a:t>
            </a:r>
          </a:p>
          <a:p>
            <a:r>
              <a:rPr lang="nl-NL" altLang="nl-NL" dirty="0"/>
              <a:t>Waar krijg ik energie van en vind ik leuk en </a:t>
            </a:r>
            <a:r>
              <a:rPr lang="nl-NL" altLang="nl-NL" dirty="0">
                <a:solidFill>
                  <a:schemeClr val="accent3">
                    <a:lumMod val="50000"/>
                  </a:schemeClr>
                </a:solidFill>
              </a:rPr>
              <a:t>hoe kan ik dit meer gebruiken?</a:t>
            </a:r>
          </a:p>
        </p:txBody>
      </p:sp>
    </p:spTree>
    <p:extLst>
      <p:ext uri="{BB962C8B-B14F-4D97-AF65-F5344CB8AC3E}">
        <p14:creationId xmlns:p14="http://schemas.microsoft.com/office/powerpoint/2010/main" val="10359823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Focus op bewegen i.p.v. resultaat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630767" y="2409826"/>
            <a:ext cx="5480784" cy="3616340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Team 1</a:t>
            </a:r>
          </a:p>
          <a:p>
            <a:r>
              <a:rPr lang="nl-NL" dirty="0"/>
              <a:t>Wat heb ik deze week bereikt?</a:t>
            </a:r>
          </a:p>
          <a:p>
            <a:r>
              <a:rPr lang="nl-NL" dirty="0"/>
              <a:t>Wat kan beter?</a:t>
            </a:r>
          </a:p>
        </p:txBody>
      </p:sp>
      <p:sp>
        <p:nvSpPr>
          <p:cNvPr id="87043" name="Tekstvak 1"/>
          <p:cNvSpPr txBox="1">
            <a:spLocks noChangeArrowheads="1"/>
          </p:cNvSpPr>
          <p:nvPr/>
        </p:nvSpPr>
        <p:spPr bwMode="auto">
          <a:xfrm>
            <a:off x="8187930" y="2788444"/>
            <a:ext cx="1847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90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Tijdelijke aanduiding voor inhoud 6"/>
          <p:cNvSpPr txBox="1">
            <a:spLocks/>
          </p:cNvSpPr>
          <p:nvPr/>
        </p:nvSpPr>
        <p:spPr bwMode="auto">
          <a:xfrm>
            <a:off x="6012715" y="2409826"/>
            <a:ext cx="5480784" cy="361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14375" indent="-3571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65" charset="-128"/>
              </a:defRPr>
            </a:lvl2pPr>
            <a:lvl3pPr marL="1071563" indent="-3571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65" charset="-128"/>
              </a:defRPr>
            </a:lvl3pPr>
            <a:lvl4pPr marL="1438275" indent="-3571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65" charset="-128"/>
              </a:defRPr>
            </a:lvl4pPr>
            <a:lvl5pPr marL="1795463" indent="-3571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65" charset="-128"/>
              </a:defRPr>
            </a:lvl5pPr>
            <a:lvl6pPr marL="2438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itchFamily="-112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895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itchFamily="-112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352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itchFamily="-112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10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itchFamily="-112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nl-NL" b="1" kern="0" dirty="0"/>
              <a:t>Team 2</a:t>
            </a:r>
          </a:p>
          <a:p>
            <a:r>
              <a:rPr lang="nl-NL" kern="0" dirty="0"/>
              <a:t>Wat ging deze week goed?</a:t>
            </a:r>
          </a:p>
          <a:p>
            <a:r>
              <a:rPr lang="nl-NL" kern="0" dirty="0"/>
              <a:t>Wat kan ik bedenken om het effect volgende week te verdubbelen?</a:t>
            </a:r>
          </a:p>
        </p:txBody>
      </p:sp>
    </p:spTree>
    <p:extLst>
      <p:ext uri="{BB962C8B-B14F-4D97-AF65-F5344CB8AC3E}">
        <p14:creationId xmlns:p14="http://schemas.microsoft.com/office/powerpoint/2010/main" val="24585109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88069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1" y="787540"/>
            <a:ext cx="5401245" cy="560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42418" y="3009901"/>
            <a:ext cx="7249583" cy="2758357"/>
          </a:xfrm>
        </p:spPr>
        <p:txBody>
          <a:bodyPr/>
          <a:lstStyle/>
          <a:p>
            <a:r>
              <a:rPr lang="nl-NL" b="1" dirty="0">
                <a:latin typeface="Myriad Pro Light"/>
              </a:rPr>
              <a:t>De kortste weg naar succes gaat via de omweg van leren</a:t>
            </a:r>
            <a:endParaRPr lang="nl-NL" dirty="0"/>
          </a:p>
        </p:txBody>
      </p:sp>
      <p:sp>
        <p:nvSpPr>
          <p:cNvPr id="88067" name="Tekstvak 1"/>
          <p:cNvSpPr txBox="1">
            <a:spLocks noChangeArrowheads="1"/>
          </p:cNvSpPr>
          <p:nvPr/>
        </p:nvSpPr>
        <p:spPr bwMode="auto">
          <a:xfrm>
            <a:off x="8187930" y="2788444"/>
            <a:ext cx="1847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90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890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persoon, lucht, buiten, vasthouden&#10;&#10;Beschrijving is gegenereerd met hoge betrouwbaarheid">
            <a:extLst>
              <a:ext uri="{FF2B5EF4-FFF2-40B4-BE49-F238E27FC236}">
                <a16:creationId xmlns:a16="http://schemas.microsoft.com/office/drawing/2014/main" id="{5E067B65-1D2C-4224-AFFF-C627B9AEC8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555" b="13555"/>
          <a:stretch>
            <a:fillRect/>
          </a:stretch>
        </p:blipFill>
        <p:spPr>
          <a:xfrm>
            <a:off x="0" y="961200"/>
            <a:ext cx="12192000" cy="58968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6EEA369-D8CA-4EEA-8CD4-E461E4AD5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418" y="3009901"/>
            <a:ext cx="7249583" cy="2081248"/>
          </a:xfrm>
        </p:spPr>
        <p:txBody>
          <a:bodyPr/>
          <a:lstStyle/>
          <a:p>
            <a:r>
              <a:rPr lang="nl-NL" dirty="0"/>
              <a:t>Doen – vaker doen - resultaat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D4DC70-5422-4816-9CFE-3AB18E09F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68DE69-09C3-47BC-8FB2-52F7F7B3022A}" type="slidenum">
              <a:rPr lang="nl-NL" smtClean="0"/>
              <a:pPr/>
              <a:t>76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01847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65528"/>
          <a:stretch/>
        </p:blipFill>
        <p:spPr bwMode="auto">
          <a:xfrm>
            <a:off x="0" y="222420"/>
            <a:ext cx="12192000" cy="250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48013" y="3276600"/>
            <a:ext cx="62103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4050" b="1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4000" y="3153805"/>
            <a:ext cx="10944000" cy="1981201"/>
          </a:xfrm>
        </p:spPr>
        <p:txBody>
          <a:bodyPr/>
          <a:lstStyle/>
          <a:p>
            <a:r>
              <a:rPr lang="en-US" altLang="nl-NL" dirty="0" err="1"/>
              <a:t>energ</a:t>
            </a:r>
            <a:r>
              <a:rPr lang="en-US" altLang="nl-NL" b="1" i="1" dirty="0" err="1"/>
              <a:t>I</a:t>
            </a:r>
            <a:r>
              <a:rPr lang="en-US" altLang="nl-NL" dirty="0" err="1"/>
              <a:t>e</a:t>
            </a:r>
            <a:br>
              <a:rPr lang="en-US" altLang="nl-NL" dirty="0"/>
            </a:br>
            <a:r>
              <a:rPr lang="en-US" altLang="nl-NL" dirty="0" err="1"/>
              <a:t>inspireer</a:t>
            </a:r>
            <a:r>
              <a:rPr lang="en-US" altLang="nl-NL" dirty="0"/>
              <a:t> </a:t>
            </a:r>
            <a:r>
              <a:rPr lang="en-US" altLang="nl-NL" dirty="0" err="1"/>
              <a:t>elkaar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66888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49" y="2057400"/>
            <a:ext cx="4123180" cy="4123180"/>
          </a:xfrm>
          <a:prstGeom prst="rect">
            <a:avLst/>
          </a:prstGeom>
        </p:spPr>
      </p:pic>
      <p:pic>
        <p:nvPicPr>
          <p:cNvPr id="91140" name="Picture 7" descr="D:\Leren Excelleren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88" y="2057400"/>
            <a:ext cx="4602319" cy="418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Mobiliseer je 95%-omgeving</a:t>
            </a:r>
          </a:p>
        </p:txBody>
      </p:sp>
    </p:spTree>
    <p:extLst>
      <p:ext uri="{BB962C8B-B14F-4D97-AF65-F5344CB8AC3E}">
        <p14:creationId xmlns:p14="http://schemas.microsoft.com/office/powerpoint/2010/main" val="204396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sz="2756" dirty="0"/>
              <a:t>221 x per dag 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3118" y="2398436"/>
            <a:ext cx="4836972" cy="3627730"/>
          </a:xfrm>
        </p:spPr>
      </p:pic>
      <p:pic>
        <p:nvPicPr>
          <p:cNvPr id="92163" name="B3EA01C6-EFB4-4096-9867-3C516CB58FD6" descr="B3EA01C6-EFB4-4096-9867-3C516CB58F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249" y="2404155"/>
            <a:ext cx="2181548" cy="362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769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5"/>
          <a:stretch/>
        </p:blipFill>
        <p:spPr bwMode="auto">
          <a:xfrm>
            <a:off x="-411892" y="-1017409"/>
            <a:ext cx="12718970" cy="78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el 1"/>
          <p:cNvSpPr>
            <a:spLocks noGrp="1"/>
          </p:cNvSpPr>
          <p:nvPr>
            <p:ph type="title"/>
          </p:nvPr>
        </p:nvSpPr>
        <p:spPr>
          <a:xfrm>
            <a:off x="0" y="4805615"/>
            <a:ext cx="11326284" cy="1404140"/>
          </a:xfrm>
        </p:spPr>
        <p:txBody>
          <a:bodyPr/>
          <a:lstStyle/>
          <a:p>
            <a:r>
              <a:rPr lang="nl-NL" altLang="nl-NL"/>
              <a:t>Van inspiratie NAAR REALISATIE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5335175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781603"/>
              </p:ext>
            </p:extLst>
          </p:nvPr>
        </p:nvGraphicFramePr>
        <p:xfrm>
          <a:off x="4244975" y="2409825"/>
          <a:ext cx="7248526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4263">
                  <a:extLst>
                    <a:ext uri="{9D8B030D-6E8A-4147-A177-3AD203B41FA5}">
                      <a16:colId xmlns:a16="http://schemas.microsoft.com/office/drawing/2014/main" val="1026149429"/>
                    </a:ext>
                  </a:extLst>
                </a:gridCol>
                <a:gridCol w="3624263">
                  <a:extLst>
                    <a:ext uri="{9D8B030D-6E8A-4147-A177-3AD203B41FA5}">
                      <a16:colId xmlns:a16="http://schemas.microsoft.com/office/drawing/2014/main" val="2368808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Wat Gaat Goed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Wat Moet Beter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29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altLang="nl-NL" sz="1800" dirty="0">
                          <a:solidFill>
                            <a:schemeClr val="tx1"/>
                          </a:solidFill>
                          <a:latin typeface="Gill Sans" pitchFamily="34" charset="0"/>
                        </a:rPr>
                        <a:t>LinkedIn uitnodigingen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nl-NL" sz="1800" dirty="0">
                          <a:solidFill>
                            <a:schemeClr val="tx1"/>
                          </a:solidFill>
                          <a:latin typeface="Gill Sans" pitchFamily="34" charset="0"/>
                        </a:rPr>
                        <a:t>Beginnen met sport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437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altLang="nl-NL" sz="1800" dirty="0">
                          <a:solidFill>
                            <a:schemeClr val="tx1"/>
                          </a:solidFill>
                          <a:latin typeface="Gill Sans" pitchFamily="34" charset="0"/>
                        </a:rPr>
                        <a:t>Netwerk uitgebreid met stage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altLang="nl-NL" sz="1800" dirty="0">
                          <a:solidFill>
                            <a:schemeClr val="tx1"/>
                          </a:solidFill>
                          <a:latin typeface="Gill Sans" pitchFamily="34" charset="0"/>
                        </a:rPr>
                        <a:t>Per dag rapportcijfervraag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249774"/>
                  </a:ext>
                </a:extLst>
              </a:tr>
              <a:tr h="153916">
                <a:tc>
                  <a:txBody>
                    <a:bodyPr/>
                    <a:lstStyle/>
                    <a:p>
                      <a:r>
                        <a:rPr lang="nl-NL" sz="1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142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altLang="nl-NL" sz="1800" b="1" dirty="0">
                          <a:solidFill>
                            <a:schemeClr val="bg1"/>
                          </a:solidFill>
                          <a:latin typeface="Gill Sans" pitchFamily="34" charset="0"/>
                        </a:rPr>
                        <a:t>Focus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D132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rgbClr val="9D13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094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nl-NL" sz="1800" dirty="0">
                          <a:solidFill>
                            <a:schemeClr val="tx1"/>
                          </a:solidFill>
                          <a:latin typeface="Gill Sans" pitchFamily="34" charset="0"/>
                        </a:rPr>
                        <a:t>Elke activiteit is een leerervaring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431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nl-NL" sz="1800" dirty="0">
                          <a:solidFill>
                            <a:schemeClr val="tx1"/>
                          </a:solidFill>
                          <a:latin typeface="Gill Sans" pitchFamily="34" charset="0"/>
                        </a:rPr>
                        <a:t>Focus op vandaag i.p.v. gisteren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3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nl-NL" sz="1800" dirty="0">
                          <a:solidFill>
                            <a:schemeClr val="tx1"/>
                          </a:solidFill>
                          <a:latin typeface="Gill Sans" pitchFamily="34" charset="0"/>
                        </a:rPr>
                        <a:t>Begin klein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421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nl-NL" sz="1800" dirty="0">
                          <a:solidFill>
                            <a:schemeClr val="tx1"/>
                          </a:solidFill>
                          <a:latin typeface="Gill Sans" pitchFamily="34" charset="0"/>
                        </a:rPr>
                        <a:t>Bewegen is ook een succes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216431"/>
                  </a:ext>
                </a:extLst>
              </a:tr>
            </a:tbl>
          </a:graphicData>
        </a:graphic>
      </p:graphicFrame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Mobiliseer je 95%-omgeving</a:t>
            </a:r>
          </a:p>
        </p:txBody>
      </p:sp>
      <p:pic>
        <p:nvPicPr>
          <p:cNvPr id="94214" name="Tijdelijke aanduiding voor inhoud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767" y="2409826"/>
            <a:ext cx="3614254" cy="3616340"/>
          </a:xfrm>
        </p:spPr>
      </p:pic>
    </p:spTree>
    <p:extLst>
      <p:ext uri="{BB962C8B-B14F-4D97-AF65-F5344CB8AC3E}">
        <p14:creationId xmlns:p14="http://schemas.microsoft.com/office/powerpoint/2010/main" val="38028816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8901"/>
            <a:ext cx="12192001" cy="12094466"/>
          </a:xfrm>
          <a:prstGeom prst="rect">
            <a:avLst/>
          </a:prstGeom>
        </p:spPr>
      </p:pic>
      <p:sp>
        <p:nvSpPr>
          <p:cNvPr id="95234" name="Titel 1"/>
          <p:cNvSpPr>
            <a:spLocks noGrp="1"/>
          </p:cNvSpPr>
          <p:nvPr>
            <p:ph type="title"/>
          </p:nvPr>
        </p:nvSpPr>
        <p:spPr>
          <a:xfrm>
            <a:off x="0" y="4889590"/>
            <a:ext cx="11326284" cy="1404140"/>
          </a:xfrm>
        </p:spPr>
        <p:txBody>
          <a:bodyPr/>
          <a:lstStyle/>
          <a:p>
            <a:r>
              <a:rPr lang="nl-NL" altLang="nl-NL"/>
              <a:t>Focus geeft beweging</a:t>
            </a:r>
          </a:p>
        </p:txBody>
      </p:sp>
    </p:spTree>
    <p:extLst>
      <p:ext uri="{BB962C8B-B14F-4D97-AF65-F5344CB8AC3E}">
        <p14:creationId xmlns:p14="http://schemas.microsoft.com/office/powerpoint/2010/main" val="9397837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65528"/>
          <a:stretch/>
        </p:blipFill>
        <p:spPr bwMode="auto">
          <a:xfrm>
            <a:off x="0" y="222420"/>
            <a:ext cx="12192000" cy="250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48013" y="3276600"/>
            <a:ext cx="62103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4050" b="1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4000" y="3153805"/>
            <a:ext cx="10944000" cy="1981201"/>
          </a:xfrm>
        </p:spPr>
        <p:txBody>
          <a:bodyPr/>
          <a:lstStyle/>
          <a:p>
            <a:r>
              <a:rPr lang="en-US" altLang="nl-NL" dirty="0" err="1"/>
              <a:t>energi</a:t>
            </a:r>
            <a:r>
              <a:rPr lang="en-US" altLang="nl-NL" b="1" i="1" dirty="0" err="1"/>
              <a:t>E</a:t>
            </a:r>
            <a:br>
              <a:rPr lang="en-US" altLang="nl-NL" dirty="0"/>
            </a:br>
            <a:r>
              <a:rPr lang="en-US" altLang="nl-NL" dirty="0"/>
              <a:t>elk </a:t>
            </a:r>
            <a:r>
              <a:rPr lang="en-US" altLang="nl-NL" dirty="0" err="1"/>
              <a:t>gesprek</a:t>
            </a:r>
            <a:r>
              <a:rPr lang="en-US" altLang="nl-NL" dirty="0"/>
              <a:t> VVV-en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94057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 txBox="1">
            <a:spLocks noChangeArrowheads="1"/>
          </p:cNvSpPr>
          <p:nvPr/>
        </p:nvSpPr>
        <p:spPr bwMode="auto">
          <a:xfrm>
            <a:off x="3020617" y="2663430"/>
            <a:ext cx="3993356" cy="200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0363" indent="-360363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ts val="360"/>
              </a:spcBef>
              <a:spcAft>
                <a:spcPts val="0"/>
              </a:spcAft>
              <a:buClrTx/>
              <a:buNone/>
              <a:defRPr/>
            </a:pPr>
            <a:endParaRPr lang="nl-NL" altLang="nl-NL" sz="135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None/>
              <a:defRPr/>
            </a:pPr>
            <a:endParaRPr lang="nl-NL" altLang="nl-NL" sz="1050" i="1" dirty="0"/>
          </a:p>
        </p:txBody>
      </p:sp>
      <p:sp>
        <p:nvSpPr>
          <p:cNvPr id="98307" name="Rectangle 2"/>
          <p:cNvSpPr txBox="1">
            <a:spLocks noChangeArrowheads="1"/>
          </p:cNvSpPr>
          <p:nvPr/>
        </p:nvSpPr>
        <p:spPr bwMode="auto">
          <a:xfrm>
            <a:off x="3021808" y="1828801"/>
            <a:ext cx="5170885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37931725" indent="-37474525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2250" dirty="0">
              <a:solidFill>
                <a:srgbClr val="9D0500"/>
              </a:solidFill>
            </a:endParaRPr>
          </a:p>
        </p:txBody>
      </p:sp>
      <p:sp>
        <p:nvSpPr>
          <p:cNvPr id="98308" name="Rectangle 17"/>
          <p:cNvSpPr>
            <a:spLocks noChangeArrowheads="1"/>
          </p:cNvSpPr>
          <p:nvPr/>
        </p:nvSpPr>
        <p:spPr bwMode="auto">
          <a:xfrm>
            <a:off x="5076825" y="5324476"/>
            <a:ext cx="1428750" cy="6762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37931725" indent="-37474525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120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98309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7" y="2409826"/>
            <a:ext cx="5798025" cy="362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92" y="2370269"/>
            <a:ext cx="4870580" cy="36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Benut mentale triggers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9020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1196"/>
            <a:ext cx="5717935" cy="780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004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1196"/>
            <a:ext cx="5717935" cy="78003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42417" y="4484138"/>
            <a:ext cx="7249583" cy="1404140"/>
          </a:xfrm>
        </p:spPr>
        <p:txBody>
          <a:bodyPr/>
          <a:lstStyle/>
          <a:p>
            <a:r>
              <a:rPr lang="nl-NL" altLang="nl-NL" dirty="0"/>
              <a:t>Richard </a:t>
            </a:r>
            <a:r>
              <a:rPr lang="nl-NL" altLang="nl-NL" dirty="0" err="1"/>
              <a:t>Bottram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90343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0" y="-32658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2270" y="436118"/>
            <a:ext cx="6373697" cy="5985764"/>
          </a:xfrm>
          <a:prstGeom prst="rect">
            <a:avLst/>
          </a:prstGeom>
        </p:spPr>
      </p:pic>
      <p:sp>
        <p:nvSpPr>
          <p:cNvPr id="101378" name="Titel 1"/>
          <p:cNvSpPr>
            <a:spLocks noGrp="1"/>
          </p:cNvSpPr>
          <p:nvPr>
            <p:ph type="title"/>
          </p:nvPr>
        </p:nvSpPr>
        <p:spPr>
          <a:xfrm>
            <a:off x="6988629" y="3020787"/>
            <a:ext cx="5203372" cy="2081248"/>
          </a:xfrm>
        </p:spPr>
        <p:txBody>
          <a:bodyPr/>
          <a:lstStyle/>
          <a:p>
            <a:r>
              <a:rPr lang="nl-NL" altLang="nl-NL" dirty="0"/>
              <a:t>Hou vast aan je ambitie</a:t>
            </a:r>
          </a:p>
        </p:txBody>
      </p:sp>
    </p:spTree>
    <p:extLst>
      <p:ext uri="{BB962C8B-B14F-4D97-AF65-F5344CB8AC3E}">
        <p14:creationId xmlns:p14="http://schemas.microsoft.com/office/powerpoint/2010/main" val="37477644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otlight MT Light" pitchFamily="-112" charset="0"/>
            </a:endParaRPr>
          </a:p>
        </p:txBody>
      </p:sp>
      <p:pic>
        <p:nvPicPr>
          <p:cNvPr id="102402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031" y="-232916"/>
            <a:ext cx="8155910" cy="503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itel 1"/>
          <p:cNvSpPr>
            <a:spLocks noGrp="1"/>
          </p:cNvSpPr>
          <p:nvPr>
            <p:ph type="title"/>
          </p:nvPr>
        </p:nvSpPr>
        <p:spPr>
          <a:xfrm>
            <a:off x="0" y="4805615"/>
            <a:ext cx="11326284" cy="1404140"/>
          </a:xfrm>
        </p:spPr>
        <p:txBody>
          <a:bodyPr/>
          <a:lstStyle/>
          <a:p>
            <a:r>
              <a:rPr lang="nl-NL" altLang="nl-NL"/>
              <a:t> 500 marathons in 1,5 jaar!</a:t>
            </a:r>
          </a:p>
        </p:txBody>
      </p:sp>
    </p:spTree>
    <p:extLst>
      <p:ext uri="{BB962C8B-B14F-4D97-AF65-F5344CB8AC3E}">
        <p14:creationId xmlns:p14="http://schemas.microsoft.com/office/powerpoint/2010/main" val="14095165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Tijdelijke aanduiding voor inhoud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 b="7002"/>
          <a:stretch>
            <a:fillRect/>
          </a:stretch>
        </p:blipFill>
        <p:spPr>
          <a:xfrm>
            <a:off x="-1" y="-19594"/>
            <a:ext cx="14219853" cy="6877594"/>
          </a:xfrm>
        </p:spPr>
      </p:pic>
      <p:sp>
        <p:nvSpPr>
          <p:cNvPr id="103426" name="Titel 1"/>
          <p:cNvSpPr>
            <a:spLocks noGrp="1"/>
          </p:cNvSpPr>
          <p:nvPr>
            <p:ph type="title"/>
          </p:nvPr>
        </p:nvSpPr>
        <p:spPr>
          <a:xfrm>
            <a:off x="-1" y="4143140"/>
            <a:ext cx="11326284" cy="1987071"/>
          </a:xfrm>
        </p:spPr>
        <p:txBody>
          <a:bodyPr/>
          <a:lstStyle/>
          <a:p>
            <a:r>
              <a:rPr lang="nl-NL" altLang="nl-NL" dirty="0"/>
              <a:t>Speel in op </a:t>
            </a:r>
            <a:r>
              <a:rPr lang="nl-NL" altLang="nl-NL" dirty="0" err="1"/>
              <a:t>aandachtscurve</a:t>
            </a:r>
            <a:r>
              <a:rPr lang="nl-NL" altLang="nl-NL" dirty="0"/>
              <a:t> ander</a:t>
            </a:r>
          </a:p>
        </p:txBody>
      </p:sp>
    </p:spTree>
    <p:extLst>
      <p:ext uri="{BB962C8B-B14F-4D97-AF65-F5344CB8AC3E}">
        <p14:creationId xmlns:p14="http://schemas.microsoft.com/office/powerpoint/2010/main" val="41118133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667000" y="1028700"/>
            <a:ext cx="6858000" cy="497205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  <a:latin typeface="Gill Sans" pitchFamily="-65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Gill Sans" pitchFamily="-65" charset="0"/>
              </a:defRPr>
            </a:lvl2pPr>
            <a:lvl3pPr>
              <a:defRPr sz="1600">
                <a:solidFill>
                  <a:schemeClr val="tx1"/>
                </a:solidFill>
                <a:latin typeface="Gill Sans" pitchFamily="-65" charset="0"/>
              </a:defRPr>
            </a:lvl3pPr>
            <a:lvl4pPr>
              <a:defRPr sz="1600">
                <a:solidFill>
                  <a:schemeClr val="tx1"/>
                </a:solidFill>
                <a:latin typeface="Gill Sans" pitchFamily="-65" charset="0"/>
              </a:defRPr>
            </a:lvl4pPr>
            <a:lvl5pPr>
              <a:defRPr sz="1600">
                <a:solidFill>
                  <a:schemeClr val="tx1"/>
                </a:solidFill>
                <a:latin typeface="Gill Sans" pitchFamily="-6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-6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-6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-6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pitchFamily="-65" charset="0"/>
              </a:defRPr>
            </a:lvl9pPr>
          </a:lstStyle>
          <a:p>
            <a:pPr>
              <a:defRPr/>
            </a:pPr>
            <a:endParaRPr lang="en-GB" altLang="nl-NL" sz="1200">
              <a:latin typeface="Footlight MT Light" panose="0204060206030A020304" pitchFamily="18" charset="0"/>
            </a:endParaRPr>
          </a:p>
        </p:txBody>
      </p:sp>
      <p:sp>
        <p:nvSpPr>
          <p:cNvPr id="97283" name="Rectangle 6"/>
          <p:cNvSpPr>
            <a:spLocks noChangeArrowheads="1"/>
          </p:cNvSpPr>
          <p:nvPr/>
        </p:nvSpPr>
        <p:spPr bwMode="auto">
          <a:xfrm>
            <a:off x="2667000" y="857250"/>
            <a:ext cx="6858000" cy="171450"/>
          </a:xfrm>
          <a:prstGeom prst="rect">
            <a:avLst/>
          </a:pr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37931725" indent="-37474525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nl-NL" sz="1200">
                <a:solidFill>
                  <a:schemeClr val="tx1"/>
                </a:solidFill>
                <a:latin typeface="Footlight MT Light" panose="0204060206030A020304" pitchFamily="18" charset="0"/>
              </a:rPr>
              <a:t> </a:t>
            </a:r>
          </a:p>
        </p:txBody>
      </p:sp>
      <p:pic>
        <p:nvPicPr>
          <p:cNvPr id="97284" name="Picture 9" descr="shutterstock_35508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"/>
          <a:stretch>
            <a:fillRect/>
          </a:stretch>
        </p:blipFill>
        <p:spPr bwMode="auto">
          <a:xfrm>
            <a:off x="-2" y="-777638"/>
            <a:ext cx="12192002" cy="742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4917933"/>
            <a:ext cx="11326284" cy="1404140"/>
          </a:xfrm>
        </p:spPr>
        <p:txBody>
          <a:bodyPr/>
          <a:lstStyle/>
          <a:p>
            <a:r>
              <a:rPr lang="nl-NL" altLang="nl-NL" dirty="0">
                <a:cs typeface="Arial" panose="020B0604020202020204" pitchFamily="34" charset="0"/>
              </a:rPr>
              <a:t>Voorkom verkeerde energie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4277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Even voorstellen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nl-NL" b="1" dirty="0"/>
              <a:t>Mario Bierkens MBA          </a:t>
            </a:r>
          </a:p>
          <a:p>
            <a:r>
              <a:rPr lang="en-US" altLang="nl-NL" dirty="0"/>
              <a:t>Mede-</a:t>
            </a:r>
            <a:r>
              <a:rPr lang="en-US" altLang="nl-NL" dirty="0" err="1"/>
              <a:t>oprichter</a:t>
            </a:r>
            <a:r>
              <a:rPr lang="en-US" altLang="nl-NL" dirty="0"/>
              <a:t> en partner Intenza</a:t>
            </a:r>
          </a:p>
          <a:p>
            <a:r>
              <a:rPr lang="en-US" altLang="nl-NL" dirty="0" err="1"/>
              <a:t>Realisatiecoach</a:t>
            </a:r>
            <a:endParaRPr lang="en-US" altLang="nl-NL" dirty="0"/>
          </a:p>
          <a:p>
            <a:r>
              <a:rPr lang="en-US" altLang="nl-NL" dirty="0" err="1"/>
              <a:t>Bedrijfsleven</a:t>
            </a:r>
            <a:r>
              <a:rPr lang="en-US" altLang="nl-NL" dirty="0"/>
              <a:t> en </a:t>
            </a:r>
            <a:r>
              <a:rPr lang="en-US" altLang="nl-NL" dirty="0" err="1"/>
              <a:t>topsport</a:t>
            </a:r>
            <a:endParaRPr lang="en-US" altLang="nl-NL" dirty="0"/>
          </a:p>
          <a:p>
            <a:r>
              <a:rPr lang="en-US" altLang="nl-NL" dirty="0"/>
              <a:t>Doel: </a:t>
            </a:r>
            <a:r>
              <a:rPr lang="en-US" altLang="nl-NL" dirty="0" err="1"/>
              <a:t>meer</a:t>
            </a:r>
            <a:r>
              <a:rPr lang="en-US" altLang="nl-NL" dirty="0"/>
              <a:t> </a:t>
            </a:r>
            <a:r>
              <a:rPr lang="en-US" altLang="nl-NL" dirty="0" err="1"/>
              <a:t>je</a:t>
            </a:r>
            <a:r>
              <a:rPr lang="en-US" altLang="nl-NL" dirty="0"/>
              <a:t> </a:t>
            </a:r>
            <a:r>
              <a:rPr lang="en-US" altLang="nl-NL" dirty="0" err="1"/>
              <a:t>ambities</a:t>
            </a:r>
            <a:r>
              <a:rPr lang="en-US" altLang="nl-NL" dirty="0"/>
              <a:t> </a:t>
            </a:r>
            <a:r>
              <a:rPr lang="en-US" altLang="nl-NL" dirty="0" err="1"/>
              <a:t>realiseren</a:t>
            </a:r>
            <a:endParaRPr lang="en-US" altLang="nl-NL" dirty="0"/>
          </a:p>
          <a:p>
            <a:r>
              <a:rPr lang="en-US" altLang="nl-NL" dirty="0"/>
              <a:t>Auteur, columnist, </a:t>
            </a:r>
            <a:r>
              <a:rPr lang="en-US" altLang="nl-NL" dirty="0" err="1"/>
              <a:t>spreker</a:t>
            </a:r>
            <a:endParaRPr lang="en-US" altLang="nl-NL" dirty="0"/>
          </a:p>
          <a:p>
            <a:r>
              <a:rPr lang="en-US" altLang="nl-NL" dirty="0" err="1"/>
              <a:t>Mijn</a:t>
            </a:r>
            <a:r>
              <a:rPr lang="en-US" altLang="nl-NL" dirty="0"/>
              <a:t> </a:t>
            </a:r>
            <a:r>
              <a:rPr lang="en-US" altLang="nl-NL" dirty="0" err="1"/>
              <a:t>passies</a:t>
            </a:r>
            <a:r>
              <a:rPr lang="en-US" altLang="nl-NL" dirty="0"/>
              <a:t>: </a:t>
            </a:r>
            <a:r>
              <a:rPr lang="en-US" altLang="nl-NL" dirty="0" err="1"/>
              <a:t>drummen</a:t>
            </a:r>
            <a:r>
              <a:rPr lang="en-US" altLang="nl-NL" dirty="0"/>
              <a:t>, </a:t>
            </a:r>
            <a:r>
              <a:rPr lang="en-US" altLang="nl-NL" dirty="0" err="1"/>
              <a:t>talentontwikkeling</a:t>
            </a:r>
            <a:r>
              <a:rPr lang="en-US" altLang="nl-NL" dirty="0"/>
              <a:t>, </a:t>
            </a:r>
            <a:r>
              <a:rPr lang="en-US" altLang="nl-NL" dirty="0" err="1"/>
              <a:t>sporten</a:t>
            </a:r>
            <a:r>
              <a:rPr lang="en-US" altLang="nl-NL" dirty="0"/>
              <a:t>,</a:t>
            </a:r>
            <a:br>
              <a:rPr lang="en-US" altLang="nl-NL" dirty="0"/>
            </a:br>
            <a:r>
              <a:rPr lang="en-US" altLang="nl-NL" dirty="0" err="1"/>
              <a:t>gedrag</a:t>
            </a:r>
            <a:r>
              <a:rPr lang="en-US" altLang="nl-NL" dirty="0"/>
              <a:t> van </a:t>
            </a:r>
            <a:r>
              <a:rPr lang="en-US" altLang="nl-NL" dirty="0" err="1"/>
              <a:t>mensen</a:t>
            </a:r>
            <a:r>
              <a:rPr lang="en-US" altLang="nl-NL" dirty="0"/>
              <a:t> en …. </a:t>
            </a:r>
          </a:p>
          <a:p>
            <a:endParaRPr lang="nl-NL" altLang="nl-NL" dirty="0"/>
          </a:p>
        </p:txBody>
      </p:sp>
      <p:grpSp>
        <p:nvGrpSpPr>
          <p:cNvPr id="4" name="Groep 3"/>
          <p:cNvGrpSpPr/>
          <p:nvPr/>
        </p:nvGrpSpPr>
        <p:grpSpPr>
          <a:xfrm>
            <a:off x="8732108" y="1295400"/>
            <a:ext cx="2761391" cy="4730766"/>
            <a:chOff x="7392592" y="2025254"/>
            <a:chExt cx="1863328" cy="3277790"/>
          </a:xfrm>
        </p:grpSpPr>
        <p:pic>
          <p:nvPicPr>
            <p:cNvPr id="11268" name="Picture 7" descr="D:\Leren Excelleren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592" y="2025254"/>
              <a:ext cx="1471613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095" y="3969544"/>
              <a:ext cx="1647825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4" descr="10LiveCases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413" y="2988469"/>
              <a:ext cx="1566863" cy="126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0335142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Start vanuit </a:t>
            </a:r>
            <a:r>
              <a:rPr lang="nl-NL" altLang="nl-NL" b="1" dirty="0"/>
              <a:t>jouw</a:t>
            </a:r>
            <a:r>
              <a:rPr lang="nl-NL" altLang="nl-NL" dirty="0"/>
              <a:t> ambitie</a:t>
            </a:r>
          </a:p>
        </p:txBody>
      </p:sp>
      <p:sp>
        <p:nvSpPr>
          <p:cNvPr id="2560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800" b="1" dirty="0">
                <a:solidFill>
                  <a:srgbClr val="002060"/>
                </a:solidFill>
              </a:rPr>
              <a:t>V</a:t>
            </a:r>
            <a:r>
              <a:rPr lang="nl-NL" altLang="nl-NL" dirty="0"/>
              <a:t>ertel wat je ambitie is</a:t>
            </a:r>
          </a:p>
          <a:p>
            <a:endParaRPr lang="nl-NL" altLang="nl-NL" dirty="0"/>
          </a:p>
          <a:p>
            <a:r>
              <a:rPr lang="nl-NL" altLang="nl-NL" sz="2400" b="1" dirty="0">
                <a:solidFill>
                  <a:srgbClr val="002060"/>
                </a:solidFill>
              </a:rPr>
              <a:t>V</a:t>
            </a:r>
            <a:r>
              <a:rPr lang="nl-NL" altLang="nl-NL" dirty="0"/>
              <a:t>raag naar gouden tip HOE te realiseren</a:t>
            </a:r>
          </a:p>
          <a:p>
            <a:endParaRPr lang="nl-NL" altLang="nl-NL" sz="2400" b="1" dirty="0">
              <a:solidFill>
                <a:srgbClr val="002060"/>
              </a:solidFill>
            </a:endParaRPr>
          </a:p>
          <a:p>
            <a:r>
              <a:rPr lang="nl-NL" altLang="nl-NL" sz="2400" b="1" dirty="0">
                <a:solidFill>
                  <a:srgbClr val="002060"/>
                </a:solidFill>
              </a:rPr>
              <a:t>V</a:t>
            </a:r>
            <a:r>
              <a:rPr lang="nl-NL" altLang="nl-NL" dirty="0"/>
              <a:t>erder op zoek naar meer gouden tips</a:t>
            </a:r>
          </a:p>
        </p:txBody>
      </p:sp>
      <p:pic>
        <p:nvPicPr>
          <p:cNvPr id="104452" name="Afbeelding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04" y="2057400"/>
            <a:ext cx="3963695" cy="396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26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Start vanuit ambitie </a:t>
            </a:r>
            <a:r>
              <a:rPr lang="nl-NL" altLang="nl-NL" b="1" i="1" dirty="0"/>
              <a:t>ander</a:t>
            </a:r>
          </a:p>
        </p:txBody>
      </p:sp>
      <p:sp>
        <p:nvSpPr>
          <p:cNvPr id="2560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800" b="1" dirty="0">
                <a:solidFill>
                  <a:srgbClr val="002060"/>
                </a:solidFill>
              </a:rPr>
              <a:t>V</a:t>
            </a:r>
            <a:r>
              <a:rPr lang="nl-NL" altLang="nl-NL" dirty="0"/>
              <a:t>raag naar ambitie ander</a:t>
            </a:r>
          </a:p>
          <a:p>
            <a:endParaRPr lang="nl-NL" altLang="nl-NL" dirty="0"/>
          </a:p>
          <a:p>
            <a:r>
              <a:rPr lang="nl-NL" altLang="nl-NL" sz="2400" b="1" dirty="0">
                <a:solidFill>
                  <a:srgbClr val="002060"/>
                </a:solidFill>
              </a:rPr>
              <a:t>V</a:t>
            </a:r>
            <a:r>
              <a:rPr lang="nl-NL" altLang="nl-NL" dirty="0"/>
              <a:t>ertel tip HOE dat te realiseren</a:t>
            </a:r>
          </a:p>
          <a:p>
            <a:endParaRPr lang="nl-NL" altLang="nl-NL" sz="2400" b="1" dirty="0">
              <a:solidFill>
                <a:srgbClr val="002060"/>
              </a:solidFill>
            </a:endParaRPr>
          </a:p>
          <a:p>
            <a:r>
              <a:rPr lang="nl-NL" altLang="nl-NL" sz="2400" b="1" dirty="0">
                <a:solidFill>
                  <a:srgbClr val="002060"/>
                </a:solidFill>
              </a:rPr>
              <a:t>V</a:t>
            </a:r>
            <a:r>
              <a:rPr lang="nl-NL" altLang="nl-NL" dirty="0"/>
              <a:t>erleiden tot verder praten</a:t>
            </a:r>
          </a:p>
        </p:txBody>
      </p:sp>
      <p:pic>
        <p:nvPicPr>
          <p:cNvPr id="104452" name="Afbeelding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04" y="2057400"/>
            <a:ext cx="3963695" cy="396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8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Regie op ENERGIE</a:t>
            </a:r>
            <a:endParaRPr lang="nl-NL" alt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E</a:t>
            </a:r>
            <a:r>
              <a:rPr lang="en-US" altLang="nl-NL" dirty="0"/>
              <a:t>	</a:t>
            </a:r>
            <a:r>
              <a:rPr lang="en-US" altLang="nl-NL" dirty="0" err="1"/>
              <a:t>eerst</a:t>
            </a:r>
            <a:r>
              <a:rPr lang="en-US" altLang="nl-NL" dirty="0"/>
              <a:t> </a:t>
            </a:r>
            <a:r>
              <a:rPr lang="en-US" altLang="nl-NL" dirty="0" err="1"/>
              <a:t>iets</a:t>
            </a:r>
            <a:r>
              <a:rPr lang="en-US" altLang="nl-NL" dirty="0"/>
              <a:t> over </a:t>
            </a:r>
            <a:r>
              <a:rPr lang="en-US" altLang="nl-NL" dirty="0" err="1"/>
              <a:t>gedrag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N</a:t>
            </a:r>
            <a:r>
              <a:rPr lang="en-US" altLang="nl-NL" dirty="0"/>
              <a:t>	</a:t>
            </a:r>
            <a:r>
              <a:rPr lang="en-US" altLang="nl-NL" dirty="0" err="1"/>
              <a:t>naar</a:t>
            </a:r>
            <a:r>
              <a:rPr lang="en-US" altLang="nl-NL" dirty="0"/>
              <a:t> </a:t>
            </a:r>
            <a:r>
              <a:rPr lang="en-US" altLang="nl-NL" dirty="0" err="1"/>
              <a:t>voren</a:t>
            </a:r>
            <a:r>
              <a:rPr lang="en-US" altLang="nl-NL" dirty="0"/>
              <a:t> </a:t>
            </a:r>
            <a:r>
              <a:rPr lang="en-US" altLang="nl-NL" dirty="0" err="1"/>
              <a:t>kijken</a:t>
            </a:r>
            <a:r>
              <a:rPr lang="en-US" altLang="nl-NL" dirty="0"/>
              <a:t> </a:t>
            </a:r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E</a:t>
            </a:r>
            <a:r>
              <a:rPr lang="en-US" altLang="nl-NL" dirty="0"/>
              <a:t>	</a:t>
            </a:r>
            <a:r>
              <a:rPr lang="en-US" altLang="nl-NL" dirty="0" err="1"/>
              <a:t>eerste</a:t>
            </a:r>
            <a:r>
              <a:rPr lang="en-US" altLang="nl-NL" dirty="0"/>
              <a:t> </a:t>
            </a:r>
            <a:r>
              <a:rPr lang="en-US" altLang="nl-NL" dirty="0" err="1"/>
              <a:t>stappen</a:t>
            </a:r>
            <a:r>
              <a:rPr lang="en-US" altLang="nl-NL" dirty="0"/>
              <a:t> </a:t>
            </a:r>
            <a:r>
              <a:rPr lang="en-US" altLang="nl-NL" dirty="0" err="1"/>
              <a:t>zijn</a:t>
            </a:r>
            <a:r>
              <a:rPr lang="en-US" altLang="nl-NL" dirty="0"/>
              <a:t> </a:t>
            </a:r>
            <a:r>
              <a:rPr lang="en-US" altLang="nl-NL" dirty="0" err="1"/>
              <a:t>goud</a:t>
            </a:r>
            <a:r>
              <a:rPr lang="en-US" altLang="nl-NL" dirty="0"/>
              <a:t> </a:t>
            </a:r>
            <a:r>
              <a:rPr lang="en-US" altLang="nl-NL" dirty="0" err="1"/>
              <a:t>waard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R</a:t>
            </a:r>
            <a:r>
              <a:rPr lang="en-US" altLang="nl-NL" dirty="0"/>
              <a:t>	</a:t>
            </a:r>
            <a:r>
              <a:rPr lang="en-US" altLang="nl-NL" dirty="0" err="1"/>
              <a:t>regisseer</a:t>
            </a:r>
            <a:r>
              <a:rPr lang="en-US" altLang="nl-NL" dirty="0"/>
              <a:t> de </a:t>
            </a:r>
            <a:r>
              <a:rPr lang="en-US" altLang="nl-NL" dirty="0" err="1"/>
              <a:t>regelmaat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G</a:t>
            </a:r>
            <a:r>
              <a:rPr lang="en-US" altLang="nl-NL" dirty="0"/>
              <a:t>	</a:t>
            </a:r>
            <a:r>
              <a:rPr lang="en-US" altLang="nl-NL" dirty="0" err="1"/>
              <a:t>groene</a:t>
            </a:r>
            <a:r>
              <a:rPr lang="en-US" altLang="nl-NL" dirty="0"/>
              <a:t> golf </a:t>
            </a:r>
            <a:r>
              <a:rPr lang="en-US" altLang="nl-NL" dirty="0" err="1"/>
              <a:t>benutten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I</a:t>
            </a:r>
            <a:r>
              <a:rPr lang="en-US" altLang="nl-NL" dirty="0"/>
              <a:t>	</a:t>
            </a:r>
            <a:r>
              <a:rPr lang="en-US" altLang="nl-NL" dirty="0" err="1"/>
              <a:t>inspireer</a:t>
            </a:r>
            <a:r>
              <a:rPr lang="en-US" altLang="nl-NL" dirty="0"/>
              <a:t> </a:t>
            </a:r>
            <a:r>
              <a:rPr lang="en-US" altLang="nl-NL" dirty="0" err="1"/>
              <a:t>elkaar</a:t>
            </a:r>
            <a:r>
              <a:rPr lang="en-US" altLang="nl-NL" dirty="0"/>
              <a:t> </a:t>
            </a:r>
            <a:r>
              <a:rPr lang="en-US" altLang="nl-NL" dirty="0" err="1"/>
              <a:t>meer</a:t>
            </a:r>
            <a:endParaRPr lang="en-US" altLang="nl-NL" dirty="0"/>
          </a:p>
          <a:p>
            <a:pPr marL="0" indent="0">
              <a:buNone/>
              <a:tabLst>
                <a:tab pos="1079500" algn="l"/>
              </a:tabLst>
            </a:pPr>
            <a:r>
              <a:rPr lang="en-US" altLang="nl-NL" sz="2400" b="1" dirty="0">
                <a:solidFill>
                  <a:srgbClr val="0099FF"/>
                </a:solidFill>
              </a:rPr>
              <a:t>E</a:t>
            </a:r>
            <a:r>
              <a:rPr lang="en-US" altLang="nl-NL" dirty="0"/>
              <a:t>	elk </a:t>
            </a:r>
            <a:r>
              <a:rPr lang="en-US" altLang="nl-NL" dirty="0" err="1"/>
              <a:t>gesprek</a:t>
            </a:r>
            <a:r>
              <a:rPr lang="en-US" altLang="nl-NL" dirty="0"/>
              <a:t> VVV-en		</a:t>
            </a:r>
            <a:endParaRPr lang="nl-NL" altLang="nl-NL" dirty="0"/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2166681" y="1449280"/>
            <a:ext cx="1993427" cy="750222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nl-NL" altLang="nl-NL" sz="120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5365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10" y="2057400"/>
            <a:ext cx="3837093" cy="383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620000" y="5448650"/>
            <a:ext cx="2798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n-lt"/>
              </a:rPr>
              <a:t>Sheets te verkrijgen via site</a:t>
            </a:r>
          </a:p>
        </p:txBody>
      </p:sp>
    </p:spTree>
    <p:extLst>
      <p:ext uri="{BB962C8B-B14F-4D97-AF65-F5344CB8AC3E}">
        <p14:creationId xmlns:p14="http://schemas.microsoft.com/office/powerpoint/2010/main" val="4773621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Doe NU</a:t>
            </a:r>
          </a:p>
        </p:txBody>
      </p:sp>
      <p:sp>
        <p:nvSpPr>
          <p:cNvPr id="10649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/>
              <a:t>Bepaal in waarmee jij morgen gaat starten?</a:t>
            </a:r>
          </a:p>
          <a:p>
            <a:r>
              <a:rPr lang="nl-NL" altLang="nl-NL" dirty="0"/>
              <a:t>De 10v10 (9v9, 8v8, 7v7, 6v6) voor de eerste week</a:t>
            </a:r>
          </a:p>
          <a:p>
            <a:r>
              <a:rPr lang="nl-NL" altLang="nl-NL" dirty="0"/>
              <a:t>Mobiliseer je 95% </a:t>
            </a:r>
          </a:p>
          <a:p>
            <a:r>
              <a:rPr lang="nl-NL" altLang="nl-NL" dirty="0"/>
              <a:t>Informeer iemand wat je hebt gekozen…..</a:t>
            </a:r>
          </a:p>
          <a:p>
            <a:r>
              <a:rPr lang="nl-NL" altLang="nl-NL" dirty="0"/>
              <a:t>Deel het met je buurman/-vrouw</a:t>
            </a:r>
          </a:p>
          <a:p>
            <a:endParaRPr lang="nl-NL" altLang="nl-NL" dirty="0"/>
          </a:p>
          <a:p>
            <a:endParaRPr lang="nl-NL" altLang="nl-NL" dirty="0"/>
          </a:p>
          <a:p>
            <a:endParaRPr lang="nl-NL" altLang="nl-NL" dirty="0"/>
          </a:p>
        </p:txBody>
      </p:sp>
      <p:pic>
        <p:nvPicPr>
          <p:cNvPr id="106500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714" y="4089659"/>
            <a:ext cx="4659690" cy="180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4323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02:00</a:t>
            </a:r>
          </a:p>
        </p:txBody>
      </p:sp>
      <p:pic>
        <p:nvPicPr>
          <p:cNvPr id="107523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1094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D232318-34DA-4A21-9684-3E92DC9928B1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367295784"/>
      </p:ext>
    </p:extLst>
  </p:cSld>
  <p:clrMapOvr>
    <a:masterClrMapping/>
  </p:clrMapOvr>
  <p:transition advClick="0" advTm="10000">
    <p:wipe dir="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01:00</a:t>
            </a:r>
          </a:p>
        </p:txBody>
      </p:sp>
      <p:pic>
        <p:nvPicPr>
          <p:cNvPr id="108547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43EB95E9-646F-4141-ABBE-1DB41BAA4FF7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2651369769"/>
      </p:ext>
    </p:extLst>
  </p:cSld>
  <p:clrMapOvr>
    <a:masterClrMapping/>
  </p:clrMapOvr>
  <p:transition advClick="0" advTm="10000">
    <p:wipe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00:50</a:t>
            </a:r>
          </a:p>
        </p:txBody>
      </p:sp>
      <p:pic>
        <p:nvPicPr>
          <p:cNvPr id="109571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A9874B1-C0F2-48A1-981F-4E8A728A00F2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3831735679"/>
      </p:ext>
    </p:extLst>
  </p:cSld>
  <p:clrMapOvr>
    <a:masterClrMapping/>
  </p:clrMapOvr>
  <p:transition advClick="0" advTm="10000">
    <p:wipe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00:40</a:t>
            </a:r>
          </a:p>
        </p:txBody>
      </p:sp>
      <p:pic>
        <p:nvPicPr>
          <p:cNvPr id="110595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C6B0C08-A64F-4306-9C99-EA370A21F1D9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1810657689"/>
      </p:ext>
    </p:extLst>
  </p:cSld>
  <p:clrMapOvr>
    <a:masterClrMapping/>
  </p:clrMapOvr>
  <p:transition advClick="0" advTm="10000">
    <p:wipe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 dirty="0">
                <a:solidFill>
                  <a:schemeClr val="tx1"/>
                </a:solidFill>
              </a:rPr>
              <a:t>00:30</a:t>
            </a:r>
          </a:p>
        </p:txBody>
      </p:sp>
      <p:pic>
        <p:nvPicPr>
          <p:cNvPr id="111619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76B9E9FD-BCA5-45AC-A08E-AFD935D922C1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4126028326"/>
      </p:ext>
    </p:extLst>
  </p:cSld>
  <p:clrMapOvr>
    <a:masterClrMapping/>
  </p:clrMapOvr>
  <p:transition advClick="0" advTm="10000">
    <p:wipe dir="d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4"/>
          <p:cNvSpPr txBox="1">
            <a:spLocks noChangeArrowheads="1"/>
          </p:cNvSpPr>
          <p:nvPr/>
        </p:nvSpPr>
        <p:spPr bwMode="auto">
          <a:xfrm>
            <a:off x="2667000" y="2251474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D0500"/>
              </a:buClr>
              <a:buFont typeface="Times" panose="02020603050405020304" pitchFamily="18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nl-NL" sz="15000">
                <a:solidFill>
                  <a:schemeClr val="tx1"/>
                </a:solidFill>
              </a:rPr>
              <a:t>00:20</a:t>
            </a:r>
          </a:p>
        </p:txBody>
      </p:sp>
      <p:pic>
        <p:nvPicPr>
          <p:cNvPr id="112643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d9GcQy9B1nIzcFEb1A2tSJLxrjlwp73Exyx_LuF6kyLpOsf55GeXc3w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25"/>
            <a:ext cx="12192000" cy="34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B67572F-16ED-4335-8E22-669BD3C04BF6}"/>
              </a:ext>
            </a:extLst>
          </p:cNvPr>
          <p:cNvSpPr/>
          <p:nvPr/>
        </p:nvSpPr>
        <p:spPr>
          <a:xfrm>
            <a:off x="3746643" y="44333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>
                <a:latin typeface="+mn-lt"/>
              </a:rPr>
              <a:t>Bepaal waarmee jij morgen gaat starten?</a:t>
            </a:r>
          </a:p>
          <a:p>
            <a:r>
              <a:rPr lang="nl-NL" altLang="nl-NL" dirty="0">
                <a:latin typeface="+mn-lt"/>
              </a:rPr>
              <a:t>De 10v10 (9v9, 8v8, 7v7, 6v6) voor de eerste week</a:t>
            </a:r>
          </a:p>
          <a:p>
            <a:r>
              <a:rPr lang="nl-NL" altLang="nl-NL" dirty="0">
                <a:latin typeface="+mn-lt"/>
              </a:rPr>
              <a:t>Mobiliseer je 95% </a:t>
            </a:r>
          </a:p>
          <a:p>
            <a:r>
              <a:rPr lang="nl-NL" altLang="nl-NL" dirty="0">
                <a:latin typeface="+mn-lt"/>
              </a:rPr>
              <a:t>Informeer iemand wat je hebt gekozen…..</a:t>
            </a:r>
          </a:p>
          <a:p>
            <a:r>
              <a:rPr lang="nl-NL" altLang="nl-NL" dirty="0">
                <a:latin typeface="+mn-lt"/>
              </a:rPr>
              <a:t>Deel het met je buurman/-vrouw</a:t>
            </a:r>
          </a:p>
        </p:txBody>
      </p:sp>
    </p:spTree>
    <p:extLst>
      <p:ext uri="{BB962C8B-B14F-4D97-AF65-F5344CB8AC3E}">
        <p14:creationId xmlns:p14="http://schemas.microsoft.com/office/powerpoint/2010/main" val="2337775777"/>
      </p:ext>
    </p:extLst>
  </p:cSld>
  <p:clrMapOvr>
    <a:masterClrMapping/>
  </p:clrMapOvr>
  <p:transition advClick="0" advTm="10000">
    <p:wipe dir="d"/>
  </p:transition>
</p:sld>
</file>

<file path=ppt/theme/theme1.xml><?xml version="1.0" encoding="utf-8"?>
<a:theme xmlns:a="http://schemas.openxmlformats.org/drawingml/2006/main" name="Intenza">
  <a:themeElements>
    <a:clrScheme name="Intenza PowerPoint">
      <a:dk1>
        <a:srgbClr val="000000"/>
      </a:dk1>
      <a:lt1>
        <a:srgbClr val="FFFFFF"/>
      </a:lt1>
      <a:dk2>
        <a:srgbClr val="9D1323"/>
      </a:dk2>
      <a:lt2>
        <a:srgbClr val="808080"/>
      </a:lt2>
      <a:accent1>
        <a:srgbClr val="9D1323"/>
      </a:accent1>
      <a:accent2>
        <a:srgbClr val="F3901D"/>
      </a:accent2>
      <a:accent3>
        <a:srgbClr val="92D050"/>
      </a:accent3>
      <a:accent4>
        <a:srgbClr val="FFFF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tenz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ootlight MT Light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ootlight MT Light" pitchFamily="-112" charset="0"/>
          </a:defRPr>
        </a:defPPr>
      </a:lstStyle>
    </a:lnDef>
  </a:objectDefaults>
  <a:extraClrSchemeLst>
    <a:extraClrScheme>
      <a:clrScheme name="Intenz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nz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nz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nz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nz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nz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nz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nz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nz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nz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nz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nz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tenza sjabloon V2.potx" id="{02E5A489-6041-4681-B139-D8B9B4B3DC85}" vid="{68BC1AA1-2BF6-4213-BA2D-A9D739B8772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2F1E3875D6434DBDB82AFEAD09E244" ma:contentTypeVersion="0" ma:contentTypeDescription="Een nieuw document maken." ma:contentTypeScope="" ma:versionID="0b53f57905995874489d978e61d337c6">
  <xsd:schema xmlns:xsd="http://www.w3.org/2001/XMLSchema" xmlns:p="http://schemas.microsoft.com/office/2006/metadata/properties" targetNamespace="http://schemas.microsoft.com/office/2006/metadata/properties" ma:root="true" ma:fieldsID="b118b0825d757084c8d1e1ffd33f200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8CE129-6959-41F9-AABC-F0039E351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EE78703-B261-422D-BCC2-B50829A6E7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36B556-163F-414A-B7E5-79F660DC0D55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Intenza sjabloon V2</Template>
  <TotalTime>273</TotalTime>
  <Words>1484</Words>
  <Application>Microsoft Macintosh PowerPoint</Application>
  <PresentationFormat>Breedbeeld</PresentationFormat>
  <Paragraphs>299</Paragraphs>
  <Slides>113</Slides>
  <Notes>7</Notes>
  <HiddenSlides>1</HiddenSlides>
  <MMClips>6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113</vt:i4>
      </vt:variant>
    </vt:vector>
  </HeadingPairs>
  <TitlesOfParts>
    <vt:vector size="123" baseType="lpstr">
      <vt:lpstr>ＭＳ Ｐゴシック</vt:lpstr>
      <vt:lpstr>Arial</vt:lpstr>
      <vt:lpstr>Arial Black</vt:lpstr>
      <vt:lpstr>Footlight MT Light</vt:lpstr>
      <vt:lpstr>Gill Sans</vt:lpstr>
      <vt:lpstr>Myriad Pro Light</vt:lpstr>
      <vt:lpstr>Rockwell Bold ING</vt:lpstr>
      <vt:lpstr>Times</vt:lpstr>
      <vt:lpstr>Wingdings</vt:lpstr>
      <vt:lpstr>Intenza</vt:lpstr>
      <vt:lpstr>                      W E L K O M</vt:lpstr>
      <vt:lpstr>Workshop Benut meer de kracht van je gedrag</vt:lpstr>
      <vt:lpstr>Van inspiratie…</vt:lpstr>
      <vt:lpstr>NaAR FRUsTRatie…</vt:lpstr>
      <vt:lpstr>PowerPoint-presentatie</vt:lpstr>
      <vt:lpstr>Doel</vt:lpstr>
      <vt:lpstr>Doelstelling workshop</vt:lpstr>
      <vt:lpstr>Van inspiratie NAAR REALISATIE</vt:lpstr>
      <vt:lpstr>Even voorstellen</vt:lpstr>
      <vt:lpstr>Mijn toppers</vt:lpstr>
      <vt:lpstr>Optimisten en pessimisten  krijgen beiden gelijk</vt:lpstr>
      <vt:lpstr>Gedrag is dé succesfactor om ambities waar te maken!</vt:lpstr>
      <vt:lpstr>Regie op ENERGIE</vt:lpstr>
      <vt:lpstr>Regie op ENERGIE</vt:lpstr>
      <vt:lpstr>Energie eerst iets over gedrag</vt:lpstr>
      <vt:lpstr>PowerPoint-presentatie</vt:lpstr>
      <vt:lpstr>PowerPoint-presentatie</vt:lpstr>
      <vt:lpstr>FF een experiment</vt:lpstr>
      <vt:lpstr>PowerPoint-presentatie</vt:lpstr>
      <vt:lpstr>PowerPoint-presentatie</vt:lpstr>
      <vt:lpstr>‘Mensen doen meestal niet wat ze willen’  Dr. Ben Tiggelaar</vt:lpstr>
      <vt:lpstr>5-95% (bewust-onbewust)</vt:lpstr>
      <vt:lpstr>eNergie naar voren kijken</vt:lpstr>
      <vt:lpstr>“Hoe goed gaat het?”</vt:lpstr>
      <vt:lpstr>Kijk niet achteruit, maar vooruit!</vt:lpstr>
      <vt:lpstr>Geef jezelf een rapportcijfer </vt:lpstr>
      <vt:lpstr>Natuurlijke reactie van je brein bij falen</vt:lpstr>
      <vt:lpstr>Stimuleer je 95%-verbeter-vermogen</vt:lpstr>
      <vt:lpstr>Voel het commitment (of niet)!</vt:lpstr>
      <vt:lpstr>enErgie eerste stappen zijn goud waard</vt:lpstr>
      <vt:lpstr>Ga eens even staan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Je krijgt energie van………</vt:lpstr>
      <vt:lpstr>Beweeg binnen 24 uur</vt:lpstr>
      <vt:lpstr>Beweeg binnen  24 uur, anders</vt:lpstr>
      <vt:lpstr>Beweeg binnen  24 uur, anders</vt:lpstr>
      <vt:lpstr>Beweeg binnen  24 uur, anders</vt:lpstr>
      <vt:lpstr>Zet je energie in op Controle en Invloed Bron: Stephen Covey</vt:lpstr>
      <vt:lpstr>Bepaal in het 5%-moment </vt:lpstr>
      <vt:lpstr>eneRgie regisseer de regelmaat</vt:lpstr>
      <vt:lpstr>PowerPoint-presentatie</vt:lpstr>
      <vt:lpstr>Regisseer de regelmaat</vt:lpstr>
      <vt:lpstr>eerste keer  natuurlijk gedrag</vt:lpstr>
      <vt:lpstr>eerste keer  natuurlijk gedrag</vt:lpstr>
      <vt:lpstr>Regisseer je dagelijkse regelmaat - vroeg</vt:lpstr>
      <vt:lpstr>Evalueer iedere dag – zoek de verschillen</vt:lpstr>
      <vt:lpstr>Actieve dagelijkse vragen helpen</vt:lpstr>
      <vt:lpstr>enerGie groene golf benutten</vt:lpstr>
      <vt:lpstr>PowerPoint-presentatie</vt:lpstr>
      <vt:lpstr>PowerPoint-presentatie</vt:lpstr>
      <vt:lpstr>Even terug naar school</vt:lpstr>
      <vt:lpstr>PowerPoint-presentatie</vt:lpstr>
      <vt:lpstr>Doelstelling: 10 acties </vt:lpstr>
      <vt:lpstr>Vergroot dat wat goed gaat</vt:lpstr>
      <vt:lpstr>Focus op bewegen i.p.v. resultaat</vt:lpstr>
      <vt:lpstr>De kortste weg naar succes gaat via de omweg van leren</vt:lpstr>
      <vt:lpstr>Doen – vaker doen - resultaat</vt:lpstr>
      <vt:lpstr>energIe inspireer elkaar</vt:lpstr>
      <vt:lpstr>Mobiliseer je 95%-omgeving</vt:lpstr>
      <vt:lpstr>221 x per dag </vt:lpstr>
      <vt:lpstr>Mobiliseer je 95%-omgeving</vt:lpstr>
      <vt:lpstr>Focus geeft beweging</vt:lpstr>
      <vt:lpstr>energiE elk gesprek VVV-en</vt:lpstr>
      <vt:lpstr>Benut mentale triggers</vt:lpstr>
      <vt:lpstr>PowerPoint-presentatie</vt:lpstr>
      <vt:lpstr>Richard Bottram</vt:lpstr>
      <vt:lpstr>Hou vast aan je ambitie</vt:lpstr>
      <vt:lpstr> 500 marathons in 1,5 jaar!</vt:lpstr>
      <vt:lpstr>Speel in op aandachtscurve ander</vt:lpstr>
      <vt:lpstr>Voorkom verkeerde energie</vt:lpstr>
      <vt:lpstr>Start vanuit jouw ambitie</vt:lpstr>
      <vt:lpstr>Start vanuit ambitie ander</vt:lpstr>
      <vt:lpstr>Regie op ENERGIE</vt:lpstr>
      <vt:lpstr>Doe NU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SUCCES</vt:lpstr>
    </vt:vector>
  </TitlesOfParts>
  <Company>Foliero Office Automatisering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E L K O M</dc:title>
  <dc:creator>Anneke Vermeulen</dc:creator>
  <cp:lastModifiedBy>Jet Donkers</cp:lastModifiedBy>
  <cp:revision>64</cp:revision>
  <dcterms:created xsi:type="dcterms:W3CDTF">2017-05-02T07:02:29Z</dcterms:created>
  <dcterms:modified xsi:type="dcterms:W3CDTF">2018-10-07T13:25:01Z</dcterms:modified>
</cp:coreProperties>
</file>